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86A1593_FF9D5207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8" r:id="rId1"/>
  </p:sldMasterIdLst>
  <p:notesMasterIdLst>
    <p:notesMasterId r:id="rId27"/>
  </p:notesMasterIdLst>
  <p:sldIdLst>
    <p:sldId id="256" r:id="rId2"/>
    <p:sldId id="141169884" r:id="rId3"/>
    <p:sldId id="288" r:id="rId4"/>
    <p:sldId id="289" r:id="rId5"/>
    <p:sldId id="141170145" r:id="rId6"/>
    <p:sldId id="297" r:id="rId7"/>
    <p:sldId id="141170148" r:id="rId8"/>
    <p:sldId id="295" r:id="rId9"/>
    <p:sldId id="277" r:id="rId10"/>
    <p:sldId id="279" r:id="rId11"/>
    <p:sldId id="141170147" r:id="rId12"/>
    <p:sldId id="257" r:id="rId13"/>
    <p:sldId id="395" r:id="rId14"/>
    <p:sldId id="141169875" r:id="rId15"/>
    <p:sldId id="141170056" r:id="rId16"/>
    <p:sldId id="141170068" r:id="rId17"/>
    <p:sldId id="810" r:id="rId18"/>
    <p:sldId id="803" r:id="rId19"/>
    <p:sldId id="141169880" r:id="rId20"/>
    <p:sldId id="141170067" r:id="rId21"/>
    <p:sldId id="273" r:id="rId22"/>
    <p:sldId id="944" r:id="rId23"/>
    <p:sldId id="141170138" r:id="rId24"/>
    <p:sldId id="141170137" r:id="rId25"/>
    <p:sldId id="1411700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813033-10E4-8456-B3FD-586C69E866DE}" name="Beach III, Aubrey [USA]" initials="BIA[" userId="S::565007@bah.com::c123daf4-408e-47a9-8d53-fc8843d7263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7"/>
    <p:restoredTop sz="94669"/>
  </p:normalViewPr>
  <p:slideViewPr>
    <p:cSldViewPr snapToGrid="0">
      <p:cViewPr>
        <p:scale>
          <a:sx n="104" d="100"/>
          <a:sy n="104" d="100"/>
        </p:scale>
        <p:origin x="2584" y="1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omments/modernComment_86A1593_FF9D52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91C0B99-DEDD-46F1-A381-7864F440D586}" authorId="{E2813033-10E4-8456-B3FD-586C69E866DE}" created="2024-04-18T19:50:58.615">
    <pc:sldMkLst xmlns:pc="http://schemas.microsoft.com/office/powerpoint/2013/main/command">
      <pc:docMk/>
      <pc:sldMk cId="4288500231" sldId="141170067"/>
    </pc:sldMkLst>
    <p188:txBody>
      <a:bodyPr/>
      <a:lstStyle/>
      <a:p>
        <a:r>
          <a:rPr lang="en-US"/>
          <a:t>Where did this quote come from?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A59C8-00CC-4EA3-BA6F-39F7FDF2CDAB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C9B23DE-2102-4DD1-8CE0-A7E04825189E}">
      <dgm:prSet/>
      <dgm:spPr/>
      <dgm:t>
        <a:bodyPr/>
        <a:lstStyle/>
        <a:p>
          <a:r>
            <a:rPr lang="en-US" baseline="0" dirty="0"/>
            <a:t>The numbers game—What is a case?</a:t>
          </a:r>
          <a:endParaRPr lang="en-US" dirty="0"/>
        </a:p>
      </dgm:t>
    </dgm:pt>
    <dgm:pt modelId="{80CD91E5-7819-4BB7-861D-30B2F23288EE}" type="parTrans" cxnId="{290D664A-2784-4D50-86D4-5B1819BB1101}">
      <dgm:prSet/>
      <dgm:spPr/>
      <dgm:t>
        <a:bodyPr/>
        <a:lstStyle/>
        <a:p>
          <a:endParaRPr lang="en-US"/>
        </a:p>
      </dgm:t>
    </dgm:pt>
    <dgm:pt modelId="{B7C2EB96-1949-4D02-B388-10F4F31910D3}" type="sibTrans" cxnId="{290D664A-2784-4D50-86D4-5B1819BB1101}">
      <dgm:prSet/>
      <dgm:spPr/>
      <dgm:t>
        <a:bodyPr/>
        <a:lstStyle/>
        <a:p>
          <a:endParaRPr lang="en-US"/>
        </a:p>
      </dgm:t>
    </dgm:pt>
    <dgm:pt modelId="{F04288C2-530B-4DF8-BC61-62F7DF085405}">
      <dgm:prSet/>
      <dgm:spPr/>
      <dgm:t>
        <a:bodyPr/>
        <a:lstStyle/>
        <a:p>
          <a:r>
            <a:rPr lang="en-US" baseline="0"/>
            <a:t>Matching records—Which John Smith is it?</a:t>
          </a:r>
          <a:endParaRPr lang="en-US"/>
        </a:p>
      </dgm:t>
    </dgm:pt>
    <dgm:pt modelId="{58A37718-7B1B-43BF-AFFA-7D633A559D3B}" type="parTrans" cxnId="{D6B296FD-9F2F-4CE3-90C3-51214768959C}">
      <dgm:prSet/>
      <dgm:spPr/>
      <dgm:t>
        <a:bodyPr/>
        <a:lstStyle/>
        <a:p>
          <a:endParaRPr lang="en-US"/>
        </a:p>
      </dgm:t>
    </dgm:pt>
    <dgm:pt modelId="{9CED5093-DCEE-4809-B78A-91DF07755285}" type="sibTrans" cxnId="{D6B296FD-9F2F-4CE3-90C3-51214768959C}">
      <dgm:prSet/>
      <dgm:spPr/>
      <dgm:t>
        <a:bodyPr/>
        <a:lstStyle/>
        <a:p>
          <a:endParaRPr lang="en-US"/>
        </a:p>
      </dgm:t>
    </dgm:pt>
    <dgm:pt modelId="{27D98744-5D2A-4F12-820F-71913E2424E3}">
      <dgm:prSet/>
      <dgm:spPr/>
      <dgm:t>
        <a:bodyPr/>
        <a:lstStyle/>
        <a:p>
          <a:r>
            <a:rPr lang="en-US" baseline="0"/>
            <a:t>Proprietary architectures and data—Who owns the data?</a:t>
          </a:r>
          <a:endParaRPr lang="en-US"/>
        </a:p>
      </dgm:t>
    </dgm:pt>
    <dgm:pt modelId="{9656A19C-0AB3-423A-B8E1-ABF098F5BCB0}" type="parTrans" cxnId="{EF963AF0-9408-4BA4-B2D6-C2A81D0A21C0}">
      <dgm:prSet/>
      <dgm:spPr/>
      <dgm:t>
        <a:bodyPr/>
        <a:lstStyle/>
        <a:p>
          <a:endParaRPr lang="en-US"/>
        </a:p>
      </dgm:t>
    </dgm:pt>
    <dgm:pt modelId="{99D0B67A-DBED-42B2-9B6F-DFAA1FF0EEB6}" type="sibTrans" cxnId="{EF963AF0-9408-4BA4-B2D6-C2A81D0A21C0}">
      <dgm:prSet/>
      <dgm:spPr/>
      <dgm:t>
        <a:bodyPr/>
        <a:lstStyle/>
        <a:p>
          <a:endParaRPr lang="en-US"/>
        </a:p>
      </dgm:t>
    </dgm:pt>
    <dgm:pt modelId="{EDA2D6B7-F9DA-4BF8-A4D4-76CA068789D7}">
      <dgm:prSet/>
      <dgm:spPr/>
      <dgm:t>
        <a:bodyPr/>
        <a:lstStyle/>
        <a:p>
          <a:r>
            <a:rPr lang="en-US" baseline="0"/>
            <a:t>Incompatible database designs—Computerspeak variations in data</a:t>
          </a:r>
          <a:endParaRPr lang="en-US"/>
        </a:p>
      </dgm:t>
    </dgm:pt>
    <dgm:pt modelId="{B00C50D6-158D-4594-8FAE-0DC4A4FC0A39}" type="parTrans" cxnId="{022D7F35-5A5D-48FD-9E40-3C00C13705B7}">
      <dgm:prSet/>
      <dgm:spPr/>
      <dgm:t>
        <a:bodyPr/>
        <a:lstStyle/>
        <a:p>
          <a:endParaRPr lang="en-US"/>
        </a:p>
      </dgm:t>
    </dgm:pt>
    <dgm:pt modelId="{E5F0B77A-8755-43D5-B1C3-D793BBC323CB}" type="sibTrans" cxnId="{022D7F35-5A5D-48FD-9E40-3C00C13705B7}">
      <dgm:prSet/>
      <dgm:spPr/>
      <dgm:t>
        <a:bodyPr/>
        <a:lstStyle/>
        <a:p>
          <a:endParaRPr lang="en-US"/>
        </a:p>
      </dgm:t>
    </dgm:pt>
    <dgm:pt modelId="{5A794021-B0F5-4F6E-898A-9F5C90EF57B3}">
      <dgm:prSet/>
      <dgm:spPr/>
      <dgm:t>
        <a:bodyPr/>
        <a:lstStyle/>
        <a:p>
          <a:r>
            <a:rPr lang="en-US" baseline="0"/>
            <a:t>Varying structures in separate silos—the inward focus</a:t>
          </a:r>
          <a:endParaRPr lang="en-US"/>
        </a:p>
      </dgm:t>
    </dgm:pt>
    <dgm:pt modelId="{BA387280-3A45-4FB3-AFB0-8D57480C9F3C}" type="parTrans" cxnId="{95D0AA08-2525-4A9F-A646-C7EAC5020833}">
      <dgm:prSet/>
      <dgm:spPr/>
      <dgm:t>
        <a:bodyPr/>
        <a:lstStyle/>
        <a:p>
          <a:endParaRPr lang="en-US"/>
        </a:p>
      </dgm:t>
    </dgm:pt>
    <dgm:pt modelId="{AD3347A8-B14B-4158-A8C4-3822E9F9BB91}" type="sibTrans" cxnId="{95D0AA08-2525-4A9F-A646-C7EAC5020833}">
      <dgm:prSet/>
      <dgm:spPr/>
      <dgm:t>
        <a:bodyPr/>
        <a:lstStyle/>
        <a:p>
          <a:endParaRPr lang="en-US"/>
        </a:p>
      </dgm:t>
    </dgm:pt>
    <dgm:pt modelId="{5CDC3EE3-7EAA-0A48-B7B2-EB332FC220A1}" type="pres">
      <dgm:prSet presAssocID="{7ACA59C8-00CC-4EA3-BA6F-39F7FDF2CDAB}" presName="linear" presStyleCnt="0">
        <dgm:presLayoutVars>
          <dgm:animLvl val="lvl"/>
          <dgm:resizeHandles val="exact"/>
        </dgm:presLayoutVars>
      </dgm:prSet>
      <dgm:spPr/>
    </dgm:pt>
    <dgm:pt modelId="{98CD0BB9-44D6-B14A-8087-F5DC64460EF8}" type="pres">
      <dgm:prSet presAssocID="{2C9B23DE-2102-4DD1-8CE0-A7E04825189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2EA9A49-E16B-E540-B3DB-B0234E1ACA14}" type="pres">
      <dgm:prSet presAssocID="{B7C2EB96-1949-4D02-B388-10F4F31910D3}" presName="spacer" presStyleCnt="0"/>
      <dgm:spPr/>
    </dgm:pt>
    <dgm:pt modelId="{76DCC400-839A-8440-A398-15AE732FE96D}" type="pres">
      <dgm:prSet presAssocID="{F04288C2-530B-4DF8-BC61-62F7DF08540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4420A6F-59B0-774E-A53A-A35F209D9E12}" type="pres">
      <dgm:prSet presAssocID="{9CED5093-DCEE-4809-B78A-91DF07755285}" presName="spacer" presStyleCnt="0"/>
      <dgm:spPr/>
    </dgm:pt>
    <dgm:pt modelId="{AA46C3A4-290F-FB41-80B4-1105698D0B8D}" type="pres">
      <dgm:prSet presAssocID="{27D98744-5D2A-4F12-820F-71913E2424E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30D03D2-B9CF-CD43-91E4-CC9C5FC04ADA}" type="pres">
      <dgm:prSet presAssocID="{99D0B67A-DBED-42B2-9B6F-DFAA1FF0EEB6}" presName="spacer" presStyleCnt="0"/>
      <dgm:spPr/>
    </dgm:pt>
    <dgm:pt modelId="{2949D44C-AAE0-A44C-AA2B-F5912476765F}" type="pres">
      <dgm:prSet presAssocID="{EDA2D6B7-F9DA-4BF8-A4D4-76CA068789D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27CD6B8-F375-274D-953D-B6C97A62BCBB}" type="pres">
      <dgm:prSet presAssocID="{E5F0B77A-8755-43D5-B1C3-D793BBC323CB}" presName="spacer" presStyleCnt="0"/>
      <dgm:spPr/>
    </dgm:pt>
    <dgm:pt modelId="{26C9C057-7C9C-7D4E-80E7-D709AFCB0216}" type="pres">
      <dgm:prSet presAssocID="{5A794021-B0F5-4F6E-898A-9F5C90EF57B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5D0AA08-2525-4A9F-A646-C7EAC5020833}" srcId="{7ACA59C8-00CC-4EA3-BA6F-39F7FDF2CDAB}" destId="{5A794021-B0F5-4F6E-898A-9F5C90EF57B3}" srcOrd="4" destOrd="0" parTransId="{BA387280-3A45-4FB3-AFB0-8D57480C9F3C}" sibTransId="{AD3347A8-B14B-4158-A8C4-3822E9F9BB91}"/>
    <dgm:cxn modelId="{1E3FEF09-8E0F-1D47-9954-B4E0A2BA067E}" type="presOf" srcId="{2C9B23DE-2102-4DD1-8CE0-A7E04825189E}" destId="{98CD0BB9-44D6-B14A-8087-F5DC64460EF8}" srcOrd="0" destOrd="0" presId="urn:microsoft.com/office/officeart/2005/8/layout/vList2"/>
    <dgm:cxn modelId="{D222380F-D70D-0A4D-AF99-29E58C99B275}" type="presOf" srcId="{7ACA59C8-00CC-4EA3-BA6F-39F7FDF2CDAB}" destId="{5CDC3EE3-7EAA-0A48-B7B2-EB332FC220A1}" srcOrd="0" destOrd="0" presId="urn:microsoft.com/office/officeart/2005/8/layout/vList2"/>
    <dgm:cxn modelId="{4B4FB225-EBF1-2E4F-B9E2-DA17E1588D4E}" type="presOf" srcId="{F04288C2-530B-4DF8-BC61-62F7DF085405}" destId="{76DCC400-839A-8440-A398-15AE732FE96D}" srcOrd="0" destOrd="0" presId="urn:microsoft.com/office/officeart/2005/8/layout/vList2"/>
    <dgm:cxn modelId="{022D7F35-5A5D-48FD-9E40-3C00C13705B7}" srcId="{7ACA59C8-00CC-4EA3-BA6F-39F7FDF2CDAB}" destId="{EDA2D6B7-F9DA-4BF8-A4D4-76CA068789D7}" srcOrd="3" destOrd="0" parTransId="{B00C50D6-158D-4594-8FAE-0DC4A4FC0A39}" sibTransId="{E5F0B77A-8755-43D5-B1C3-D793BBC323CB}"/>
    <dgm:cxn modelId="{290D664A-2784-4D50-86D4-5B1819BB1101}" srcId="{7ACA59C8-00CC-4EA3-BA6F-39F7FDF2CDAB}" destId="{2C9B23DE-2102-4DD1-8CE0-A7E04825189E}" srcOrd="0" destOrd="0" parTransId="{80CD91E5-7819-4BB7-861D-30B2F23288EE}" sibTransId="{B7C2EB96-1949-4D02-B388-10F4F31910D3}"/>
    <dgm:cxn modelId="{71C0CA52-355A-7B41-AE67-E92337381ED4}" type="presOf" srcId="{EDA2D6B7-F9DA-4BF8-A4D4-76CA068789D7}" destId="{2949D44C-AAE0-A44C-AA2B-F5912476765F}" srcOrd="0" destOrd="0" presId="urn:microsoft.com/office/officeart/2005/8/layout/vList2"/>
    <dgm:cxn modelId="{C9F93998-6A0F-4941-B8F5-0A8BA006C1D2}" type="presOf" srcId="{27D98744-5D2A-4F12-820F-71913E2424E3}" destId="{AA46C3A4-290F-FB41-80B4-1105698D0B8D}" srcOrd="0" destOrd="0" presId="urn:microsoft.com/office/officeart/2005/8/layout/vList2"/>
    <dgm:cxn modelId="{BDF57DA6-02A5-EB49-A20B-DE76DDE10DEF}" type="presOf" srcId="{5A794021-B0F5-4F6E-898A-9F5C90EF57B3}" destId="{26C9C057-7C9C-7D4E-80E7-D709AFCB0216}" srcOrd="0" destOrd="0" presId="urn:microsoft.com/office/officeart/2005/8/layout/vList2"/>
    <dgm:cxn modelId="{EF963AF0-9408-4BA4-B2D6-C2A81D0A21C0}" srcId="{7ACA59C8-00CC-4EA3-BA6F-39F7FDF2CDAB}" destId="{27D98744-5D2A-4F12-820F-71913E2424E3}" srcOrd="2" destOrd="0" parTransId="{9656A19C-0AB3-423A-B8E1-ABF098F5BCB0}" sibTransId="{99D0B67A-DBED-42B2-9B6F-DFAA1FF0EEB6}"/>
    <dgm:cxn modelId="{D6B296FD-9F2F-4CE3-90C3-51214768959C}" srcId="{7ACA59C8-00CC-4EA3-BA6F-39F7FDF2CDAB}" destId="{F04288C2-530B-4DF8-BC61-62F7DF085405}" srcOrd="1" destOrd="0" parTransId="{58A37718-7B1B-43BF-AFFA-7D633A559D3B}" sibTransId="{9CED5093-DCEE-4809-B78A-91DF07755285}"/>
    <dgm:cxn modelId="{A4421ACF-2CD6-854F-841A-F1B32126D26B}" type="presParOf" srcId="{5CDC3EE3-7EAA-0A48-B7B2-EB332FC220A1}" destId="{98CD0BB9-44D6-B14A-8087-F5DC64460EF8}" srcOrd="0" destOrd="0" presId="urn:microsoft.com/office/officeart/2005/8/layout/vList2"/>
    <dgm:cxn modelId="{1BCAFDCB-F17C-7B4A-A9F0-D180F6207D57}" type="presParOf" srcId="{5CDC3EE3-7EAA-0A48-B7B2-EB332FC220A1}" destId="{D2EA9A49-E16B-E540-B3DB-B0234E1ACA14}" srcOrd="1" destOrd="0" presId="urn:microsoft.com/office/officeart/2005/8/layout/vList2"/>
    <dgm:cxn modelId="{9A821934-1678-2D40-90D2-1886DB501197}" type="presParOf" srcId="{5CDC3EE3-7EAA-0A48-B7B2-EB332FC220A1}" destId="{76DCC400-839A-8440-A398-15AE732FE96D}" srcOrd="2" destOrd="0" presId="urn:microsoft.com/office/officeart/2005/8/layout/vList2"/>
    <dgm:cxn modelId="{16788C68-4664-8442-B358-CA107077875D}" type="presParOf" srcId="{5CDC3EE3-7EAA-0A48-B7B2-EB332FC220A1}" destId="{D4420A6F-59B0-774E-A53A-A35F209D9E12}" srcOrd="3" destOrd="0" presId="urn:microsoft.com/office/officeart/2005/8/layout/vList2"/>
    <dgm:cxn modelId="{0DA026A7-673B-4E47-8148-3361724B9C1E}" type="presParOf" srcId="{5CDC3EE3-7EAA-0A48-B7B2-EB332FC220A1}" destId="{AA46C3A4-290F-FB41-80B4-1105698D0B8D}" srcOrd="4" destOrd="0" presId="urn:microsoft.com/office/officeart/2005/8/layout/vList2"/>
    <dgm:cxn modelId="{F3E9EC2D-2F02-BB49-84FF-457235F9E55D}" type="presParOf" srcId="{5CDC3EE3-7EAA-0A48-B7B2-EB332FC220A1}" destId="{930D03D2-B9CF-CD43-91E4-CC9C5FC04ADA}" srcOrd="5" destOrd="0" presId="urn:microsoft.com/office/officeart/2005/8/layout/vList2"/>
    <dgm:cxn modelId="{DA02442A-DAC2-3544-86E5-BE81EA39A4E3}" type="presParOf" srcId="{5CDC3EE3-7EAA-0A48-B7B2-EB332FC220A1}" destId="{2949D44C-AAE0-A44C-AA2B-F5912476765F}" srcOrd="6" destOrd="0" presId="urn:microsoft.com/office/officeart/2005/8/layout/vList2"/>
    <dgm:cxn modelId="{2A6CB15E-23B9-C940-A349-C803471B414E}" type="presParOf" srcId="{5CDC3EE3-7EAA-0A48-B7B2-EB332FC220A1}" destId="{527CD6B8-F375-274D-953D-B6C97A62BCBB}" srcOrd="7" destOrd="0" presId="urn:microsoft.com/office/officeart/2005/8/layout/vList2"/>
    <dgm:cxn modelId="{7FF05B59-05F0-934E-8F65-211DEB1E1BE0}" type="presParOf" srcId="{5CDC3EE3-7EAA-0A48-B7B2-EB332FC220A1}" destId="{26C9C057-7C9C-7D4E-80E7-D709AFCB021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E6404A-FCDE-4117-B143-B9E54BE53C4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80320BC-6895-4125-A6AE-432C0F8DAC39}">
      <dgm:prSet/>
      <dgm:spPr/>
      <dgm:t>
        <a:bodyPr/>
        <a:lstStyle/>
        <a:p>
          <a:r>
            <a:rPr lang="en-US"/>
            <a:t>An open standard format for data specifications across justice participants</a:t>
          </a:r>
        </a:p>
      </dgm:t>
    </dgm:pt>
    <dgm:pt modelId="{153A10E0-F109-4375-9DD9-5631570B0F52}" type="parTrans" cxnId="{B68C3777-2FC3-4FE0-AC56-164731AFE3FC}">
      <dgm:prSet/>
      <dgm:spPr/>
      <dgm:t>
        <a:bodyPr/>
        <a:lstStyle/>
        <a:p>
          <a:endParaRPr lang="en-US"/>
        </a:p>
      </dgm:t>
    </dgm:pt>
    <dgm:pt modelId="{B3678B82-667C-4257-93B2-FB2EE73E1F9A}" type="sibTrans" cxnId="{B68C3777-2FC3-4FE0-AC56-164731AFE3FC}">
      <dgm:prSet/>
      <dgm:spPr/>
      <dgm:t>
        <a:bodyPr/>
        <a:lstStyle/>
        <a:p>
          <a:endParaRPr lang="en-US"/>
        </a:p>
      </dgm:t>
    </dgm:pt>
    <dgm:pt modelId="{BE4DF796-CA50-4B91-8163-FB168DD4EF80}">
      <dgm:prSet/>
      <dgm:spPr/>
      <dgm:t>
        <a:bodyPr/>
        <a:lstStyle/>
        <a:p>
          <a:r>
            <a:rPr lang="en-US"/>
            <a:t>Reuse of community-agreed data models, with local extensions</a:t>
          </a:r>
        </a:p>
      </dgm:t>
    </dgm:pt>
    <dgm:pt modelId="{805D82AC-271D-4B95-8E1F-38409935886E}" type="parTrans" cxnId="{6E7BA3BA-9ACA-40C1-8CC2-AE202238E5C2}">
      <dgm:prSet/>
      <dgm:spPr/>
      <dgm:t>
        <a:bodyPr/>
        <a:lstStyle/>
        <a:p>
          <a:endParaRPr lang="en-US"/>
        </a:p>
      </dgm:t>
    </dgm:pt>
    <dgm:pt modelId="{CCE83038-1024-48A3-9CF6-7517EFD9FBCE}" type="sibTrans" cxnId="{6E7BA3BA-9ACA-40C1-8CC2-AE202238E5C2}">
      <dgm:prSet/>
      <dgm:spPr/>
      <dgm:t>
        <a:bodyPr/>
        <a:lstStyle/>
        <a:p>
          <a:endParaRPr lang="en-US"/>
        </a:p>
      </dgm:t>
    </dgm:pt>
    <dgm:pt modelId="{AD3DA4C0-B167-49AF-9AA4-1C761D9597BB}">
      <dgm:prSet/>
      <dgm:spPr/>
      <dgm:t>
        <a:bodyPr/>
        <a:lstStyle/>
        <a:p>
          <a:r>
            <a:rPr lang="en-US"/>
            <a:t>A technology-neutral data modeling language </a:t>
          </a:r>
        </a:p>
      </dgm:t>
    </dgm:pt>
    <dgm:pt modelId="{1B1BB8D8-6EA3-4681-81B4-637525185F73}" type="parTrans" cxnId="{58E46234-72ED-4E33-A0CF-1C96FA0D7FAD}">
      <dgm:prSet/>
      <dgm:spPr/>
      <dgm:t>
        <a:bodyPr/>
        <a:lstStyle/>
        <a:p>
          <a:endParaRPr lang="en-US"/>
        </a:p>
      </dgm:t>
    </dgm:pt>
    <dgm:pt modelId="{411AD469-F4A5-4871-A91A-B3C796036F09}" type="sibTrans" cxnId="{58E46234-72ED-4E33-A0CF-1C96FA0D7FAD}">
      <dgm:prSet/>
      <dgm:spPr/>
      <dgm:t>
        <a:bodyPr/>
        <a:lstStyle/>
        <a:p>
          <a:endParaRPr lang="en-US"/>
        </a:p>
      </dgm:t>
    </dgm:pt>
    <dgm:pt modelId="{7823C0C4-A923-4227-BCB8-A58DAF19FF47}">
      <dgm:prSet/>
      <dgm:spPr/>
      <dgm:t>
        <a:bodyPr/>
        <a:lstStyle/>
        <a:p>
          <a:r>
            <a:rPr lang="en-US"/>
            <a:t>Knowledge graph representation of exchanged data</a:t>
          </a:r>
        </a:p>
      </dgm:t>
    </dgm:pt>
    <dgm:pt modelId="{8F959668-373E-4DC7-9392-4A54D6990745}" type="parTrans" cxnId="{4194855D-D150-4F0D-A586-E8509BAD3744}">
      <dgm:prSet/>
      <dgm:spPr/>
      <dgm:t>
        <a:bodyPr/>
        <a:lstStyle/>
        <a:p>
          <a:endParaRPr lang="en-US"/>
        </a:p>
      </dgm:t>
    </dgm:pt>
    <dgm:pt modelId="{F36CCE8B-C19E-4A55-A9E9-5753486C114B}" type="sibTrans" cxnId="{4194855D-D150-4F0D-A586-E8509BAD3744}">
      <dgm:prSet/>
      <dgm:spPr/>
      <dgm:t>
        <a:bodyPr/>
        <a:lstStyle/>
        <a:p>
          <a:endParaRPr lang="en-US"/>
        </a:p>
      </dgm:t>
    </dgm:pt>
    <dgm:pt modelId="{A9AA4D3D-350A-4EE3-B9F7-534077F6A97B}">
      <dgm:prSet/>
      <dgm:spPr/>
      <dgm:t>
        <a:bodyPr/>
        <a:lstStyle/>
        <a:p>
          <a:r>
            <a:rPr lang="en-US" dirty="0"/>
            <a:t>A methodology to define exchange standards</a:t>
          </a:r>
        </a:p>
      </dgm:t>
    </dgm:pt>
    <dgm:pt modelId="{6FA171A4-32E4-423A-BA33-B5C84586FB61}" type="parTrans" cxnId="{EC46C589-B9D8-4D0F-B672-261481786ECC}">
      <dgm:prSet/>
      <dgm:spPr/>
      <dgm:t>
        <a:bodyPr/>
        <a:lstStyle/>
        <a:p>
          <a:endParaRPr lang="en-US"/>
        </a:p>
      </dgm:t>
    </dgm:pt>
    <dgm:pt modelId="{224E9BF3-3A30-4162-A4E2-F537F941C693}" type="sibTrans" cxnId="{EC46C589-B9D8-4D0F-B672-261481786ECC}">
      <dgm:prSet/>
      <dgm:spPr/>
      <dgm:t>
        <a:bodyPr/>
        <a:lstStyle/>
        <a:p>
          <a:endParaRPr lang="en-US"/>
        </a:p>
      </dgm:t>
    </dgm:pt>
    <dgm:pt modelId="{68B7E48B-2158-4424-BD59-61285BBB2A44}">
      <dgm:prSet/>
      <dgm:spPr/>
      <dgm:t>
        <a:bodyPr/>
        <a:lstStyle/>
        <a:p>
          <a:r>
            <a:rPr lang="en-US"/>
            <a:t>Automated validation of information exchanges to improve data quality</a:t>
          </a:r>
        </a:p>
      </dgm:t>
    </dgm:pt>
    <dgm:pt modelId="{07F83E31-A9EA-496A-B4CD-549D4E983BA3}" type="parTrans" cxnId="{B1A5F791-5DA0-4878-B06A-9FB327466AEC}">
      <dgm:prSet/>
      <dgm:spPr/>
      <dgm:t>
        <a:bodyPr/>
        <a:lstStyle/>
        <a:p>
          <a:endParaRPr lang="en-US"/>
        </a:p>
      </dgm:t>
    </dgm:pt>
    <dgm:pt modelId="{07FFB417-67B3-487D-AF34-9540F9D6E8CE}" type="sibTrans" cxnId="{B1A5F791-5DA0-4878-B06A-9FB327466AEC}">
      <dgm:prSet/>
      <dgm:spPr/>
      <dgm:t>
        <a:bodyPr/>
        <a:lstStyle/>
        <a:p>
          <a:endParaRPr lang="en-US"/>
        </a:p>
      </dgm:t>
    </dgm:pt>
    <dgm:pt modelId="{2A039150-76C8-4FBD-AEE6-64E47BD07562}">
      <dgm:prSet/>
      <dgm:spPr/>
      <dgm:t>
        <a:bodyPr/>
        <a:lstStyle/>
        <a:p>
          <a:r>
            <a:rPr lang="en-US"/>
            <a:t>Interoperability with other jurisdictions and disciplines</a:t>
          </a:r>
        </a:p>
      </dgm:t>
    </dgm:pt>
    <dgm:pt modelId="{48205EC9-1C0B-4C38-B06B-EC698541ADF6}" type="parTrans" cxnId="{DDD12227-C193-49CC-A569-703829ADB2D0}">
      <dgm:prSet/>
      <dgm:spPr/>
      <dgm:t>
        <a:bodyPr/>
        <a:lstStyle/>
        <a:p>
          <a:endParaRPr lang="en-US"/>
        </a:p>
      </dgm:t>
    </dgm:pt>
    <dgm:pt modelId="{5E6E094C-899B-4AC8-8EF9-B3E7EDE46CC5}" type="sibTrans" cxnId="{DDD12227-C193-49CC-A569-703829ADB2D0}">
      <dgm:prSet/>
      <dgm:spPr/>
      <dgm:t>
        <a:bodyPr/>
        <a:lstStyle/>
        <a:p>
          <a:endParaRPr lang="en-US"/>
        </a:p>
      </dgm:t>
    </dgm:pt>
    <dgm:pt modelId="{8D0A9263-CB58-014F-BC64-E8AF443C7816}" type="pres">
      <dgm:prSet presAssocID="{51E6404A-FCDE-4117-B143-B9E54BE53C49}" presName="vert0" presStyleCnt="0">
        <dgm:presLayoutVars>
          <dgm:dir/>
          <dgm:animOne val="branch"/>
          <dgm:animLvl val="lvl"/>
        </dgm:presLayoutVars>
      </dgm:prSet>
      <dgm:spPr/>
    </dgm:pt>
    <dgm:pt modelId="{266C085B-775C-504E-83B0-D282418BD473}" type="pres">
      <dgm:prSet presAssocID="{D80320BC-6895-4125-A6AE-432C0F8DAC39}" presName="thickLine" presStyleLbl="alignNode1" presStyleIdx="0" presStyleCnt="7"/>
      <dgm:spPr/>
    </dgm:pt>
    <dgm:pt modelId="{C0790FE0-0A5A-D243-8E55-AA8F7849AFED}" type="pres">
      <dgm:prSet presAssocID="{D80320BC-6895-4125-A6AE-432C0F8DAC39}" presName="horz1" presStyleCnt="0"/>
      <dgm:spPr/>
    </dgm:pt>
    <dgm:pt modelId="{B1D3AB0E-F84C-CD48-8C90-B9E898B536C3}" type="pres">
      <dgm:prSet presAssocID="{D80320BC-6895-4125-A6AE-432C0F8DAC39}" presName="tx1" presStyleLbl="revTx" presStyleIdx="0" presStyleCnt="7"/>
      <dgm:spPr/>
    </dgm:pt>
    <dgm:pt modelId="{009B6266-22D8-954B-B701-6B7BFE1FC1F9}" type="pres">
      <dgm:prSet presAssocID="{D80320BC-6895-4125-A6AE-432C0F8DAC39}" presName="vert1" presStyleCnt="0"/>
      <dgm:spPr/>
    </dgm:pt>
    <dgm:pt modelId="{53869C83-CFCC-5C40-A281-923CB367CE3A}" type="pres">
      <dgm:prSet presAssocID="{BE4DF796-CA50-4B91-8163-FB168DD4EF80}" presName="thickLine" presStyleLbl="alignNode1" presStyleIdx="1" presStyleCnt="7"/>
      <dgm:spPr/>
    </dgm:pt>
    <dgm:pt modelId="{B2A9595F-A345-5248-8A01-E1628B7E77FD}" type="pres">
      <dgm:prSet presAssocID="{BE4DF796-CA50-4B91-8163-FB168DD4EF80}" presName="horz1" presStyleCnt="0"/>
      <dgm:spPr/>
    </dgm:pt>
    <dgm:pt modelId="{91047125-4F8D-8643-9FE7-3E05593F87B6}" type="pres">
      <dgm:prSet presAssocID="{BE4DF796-CA50-4B91-8163-FB168DD4EF80}" presName="tx1" presStyleLbl="revTx" presStyleIdx="1" presStyleCnt="7"/>
      <dgm:spPr/>
    </dgm:pt>
    <dgm:pt modelId="{C095B83B-6340-2E4E-90A4-C8C678E94ED8}" type="pres">
      <dgm:prSet presAssocID="{BE4DF796-CA50-4B91-8163-FB168DD4EF80}" presName="vert1" presStyleCnt="0"/>
      <dgm:spPr/>
    </dgm:pt>
    <dgm:pt modelId="{E1911A44-B538-164C-AA45-848AB1AAE11C}" type="pres">
      <dgm:prSet presAssocID="{AD3DA4C0-B167-49AF-9AA4-1C761D9597BB}" presName="thickLine" presStyleLbl="alignNode1" presStyleIdx="2" presStyleCnt="7"/>
      <dgm:spPr/>
    </dgm:pt>
    <dgm:pt modelId="{9E0539DC-F041-D446-BA7B-73DC62BC7719}" type="pres">
      <dgm:prSet presAssocID="{AD3DA4C0-B167-49AF-9AA4-1C761D9597BB}" presName="horz1" presStyleCnt="0"/>
      <dgm:spPr/>
    </dgm:pt>
    <dgm:pt modelId="{EB7CAC75-F895-554C-BEAD-8A5E093F41A9}" type="pres">
      <dgm:prSet presAssocID="{AD3DA4C0-B167-49AF-9AA4-1C761D9597BB}" presName="tx1" presStyleLbl="revTx" presStyleIdx="2" presStyleCnt="7"/>
      <dgm:spPr/>
    </dgm:pt>
    <dgm:pt modelId="{C144076A-C2D5-D640-B4A1-2C968820E5F9}" type="pres">
      <dgm:prSet presAssocID="{AD3DA4C0-B167-49AF-9AA4-1C761D9597BB}" presName="vert1" presStyleCnt="0"/>
      <dgm:spPr/>
    </dgm:pt>
    <dgm:pt modelId="{55DCE1FA-2A02-0242-A5B4-8B3563E909C5}" type="pres">
      <dgm:prSet presAssocID="{7823C0C4-A923-4227-BCB8-A58DAF19FF47}" presName="thickLine" presStyleLbl="alignNode1" presStyleIdx="3" presStyleCnt="7"/>
      <dgm:spPr/>
    </dgm:pt>
    <dgm:pt modelId="{4C03A4A9-9240-0946-A3EE-EB670C5D0C20}" type="pres">
      <dgm:prSet presAssocID="{7823C0C4-A923-4227-BCB8-A58DAF19FF47}" presName="horz1" presStyleCnt="0"/>
      <dgm:spPr/>
    </dgm:pt>
    <dgm:pt modelId="{7E1AF11B-2539-2445-A588-E69B3640680C}" type="pres">
      <dgm:prSet presAssocID="{7823C0C4-A923-4227-BCB8-A58DAF19FF47}" presName="tx1" presStyleLbl="revTx" presStyleIdx="3" presStyleCnt="7"/>
      <dgm:spPr/>
    </dgm:pt>
    <dgm:pt modelId="{984F564B-C2CE-3F44-A23C-500D0BF93A79}" type="pres">
      <dgm:prSet presAssocID="{7823C0C4-A923-4227-BCB8-A58DAF19FF47}" presName="vert1" presStyleCnt="0"/>
      <dgm:spPr/>
    </dgm:pt>
    <dgm:pt modelId="{F5094FEA-D95A-2E46-A438-974DFDCD1109}" type="pres">
      <dgm:prSet presAssocID="{A9AA4D3D-350A-4EE3-B9F7-534077F6A97B}" presName="thickLine" presStyleLbl="alignNode1" presStyleIdx="4" presStyleCnt="7"/>
      <dgm:spPr/>
    </dgm:pt>
    <dgm:pt modelId="{E65A27E9-339F-814B-9663-C8CD87673254}" type="pres">
      <dgm:prSet presAssocID="{A9AA4D3D-350A-4EE3-B9F7-534077F6A97B}" presName="horz1" presStyleCnt="0"/>
      <dgm:spPr/>
    </dgm:pt>
    <dgm:pt modelId="{4432A101-B50B-5C40-9407-F32F4F2538B4}" type="pres">
      <dgm:prSet presAssocID="{A9AA4D3D-350A-4EE3-B9F7-534077F6A97B}" presName="tx1" presStyleLbl="revTx" presStyleIdx="4" presStyleCnt="7"/>
      <dgm:spPr/>
    </dgm:pt>
    <dgm:pt modelId="{D7A90667-8698-6F49-A8F5-6E96BC90F638}" type="pres">
      <dgm:prSet presAssocID="{A9AA4D3D-350A-4EE3-B9F7-534077F6A97B}" presName="vert1" presStyleCnt="0"/>
      <dgm:spPr/>
    </dgm:pt>
    <dgm:pt modelId="{2BA7B12B-55C2-ED49-86C9-F42F35C83A5B}" type="pres">
      <dgm:prSet presAssocID="{68B7E48B-2158-4424-BD59-61285BBB2A44}" presName="thickLine" presStyleLbl="alignNode1" presStyleIdx="5" presStyleCnt="7"/>
      <dgm:spPr/>
    </dgm:pt>
    <dgm:pt modelId="{5AD88554-8907-E245-B96D-64F12687DEC1}" type="pres">
      <dgm:prSet presAssocID="{68B7E48B-2158-4424-BD59-61285BBB2A44}" presName="horz1" presStyleCnt="0"/>
      <dgm:spPr/>
    </dgm:pt>
    <dgm:pt modelId="{C550537E-B9AB-C646-B21A-D8761183E8FB}" type="pres">
      <dgm:prSet presAssocID="{68B7E48B-2158-4424-BD59-61285BBB2A44}" presName="tx1" presStyleLbl="revTx" presStyleIdx="5" presStyleCnt="7"/>
      <dgm:spPr/>
    </dgm:pt>
    <dgm:pt modelId="{A6A8A8F7-5620-D841-93A3-9B7142A66C36}" type="pres">
      <dgm:prSet presAssocID="{68B7E48B-2158-4424-BD59-61285BBB2A44}" presName="vert1" presStyleCnt="0"/>
      <dgm:spPr/>
    </dgm:pt>
    <dgm:pt modelId="{1CD52466-AAEF-C242-A5D8-1655279FD8FF}" type="pres">
      <dgm:prSet presAssocID="{2A039150-76C8-4FBD-AEE6-64E47BD07562}" presName="thickLine" presStyleLbl="alignNode1" presStyleIdx="6" presStyleCnt="7"/>
      <dgm:spPr/>
    </dgm:pt>
    <dgm:pt modelId="{A2F74A87-A1B1-9B45-81AF-DA2FD7EBC9B1}" type="pres">
      <dgm:prSet presAssocID="{2A039150-76C8-4FBD-AEE6-64E47BD07562}" presName="horz1" presStyleCnt="0"/>
      <dgm:spPr/>
    </dgm:pt>
    <dgm:pt modelId="{A90DB09F-776D-C740-8CC7-260DDD7F20ED}" type="pres">
      <dgm:prSet presAssocID="{2A039150-76C8-4FBD-AEE6-64E47BD07562}" presName="tx1" presStyleLbl="revTx" presStyleIdx="6" presStyleCnt="7"/>
      <dgm:spPr/>
    </dgm:pt>
    <dgm:pt modelId="{94920864-9312-9646-B04B-BCFD3E8727F6}" type="pres">
      <dgm:prSet presAssocID="{2A039150-76C8-4FBD-AEE6-64E47BD07562}" presName="vert1" presStyleCnt="0"/>
      <dgm:spPr/>
    </dgm:pt>
  </dgm:ptLst>
  <dgm:cxnLst>
    <dgm:cxn modelId="{D4461619-7D09-C944-9B18-DDBA2F35DA5A}" type="presOf" srcId="{D80320BC-6895-4125-A6AE-432C0F8DAC39}" destId="{B1D3AB0E-F84C-CD48-8C90-B9E898B536C3}" srcOrd="0" destOrd="0" presId="urn:microsoft.com/office/officeart/2008/layout/LinedList"/>
    <dgm:cxn modelId="{DDD12227-C193-49CC-A569-703829ADB2D0}" srcId="{51E6404A-FCDE-4117-B143-B9E54BE53C49}" destId="{2A039150-76C8-4FBD-AEE6-64E47BD07562}" srcOrd="6" destOrd="0" parTransId="{48205EC9-1C0B-4C38-B06B-EC698541ADF6}" sibTransId="{5E6E094C-899B-4AC8-8EF9-B3E7EDE46CC5}"/>
    <dgm:cxn modelId="{58E46234-72ED-4E33-A0CF-1C96FA0D7FAD}" srcId="{51E6404A-FCDE-4117-B143-B9E54BE53C49}" destId="{AD3DA4C0-B167-49AF-9AA4-1C761D9597BB}" srcOrd="2" destOrd="0" parTransId="{1B1BB8D8-6EA3-4681-81B4-637525185F73}" sibTransId="{411AD469-F4A5-4871-A91A-B3C796036F09}"/>
    <dgm:cxn modelId="{E25A743E-0921-FA47-9749-6B691D5D73D0}" type="presOf" srcId="{68B7E48B-2158-4424-BD59-61285BBB2A44}" destId="{C550537E-B9AB-C646-B21A-D8761183E8FB}" srcOrd="0" destOrd="0" presId="urn:microsoft.com/office/officeart/2008/layout/LinedList"/>
    <dgm:cxn modelId="{BB711E51-7919-8C49-A12F-4B14AEAF6E29}" type="presOf" srcId="{AD3DA4C0-B167-49AF-9AA4-1C761D9597BB}" destId="{EB7CAC75-F895-554C-BEAD-8A5E093F41A9}" srcOrd="0" destOrd="0" presId="urn:microsoft.com/office/officeart/2008/layout/LinedList"/>
    <dgm:cxn modelId="{4194855D-D150-4F0D-A586-E8509BAD3744}" srcId="{51E6404A-FCDE-4117-B143-B9E54BE53C49}" destId="{7823C0C4-A923-4227-BCB8-A58DAF19FF47}" srcOrd="3" destOrd="0" parTransId="{8F959668-373E-4DC7-9392-4A54D6990745}" sibTransId="{F36CCE8B-C19E-4A55-A9E9-5753486C114B}"/>
    <dgm:cxn modelId="{99FBB66E-8D9C-2649-AB58-7D3C05FEB556}" type="presOf" srcId="{BE4DF796-CA50-4B91-8163-FB168DD4EF80}" destId="{91047125-4F8D-8643-9FE7-3E05593F87B6}" srcOrd="0" destOrd="0" presId="urn:microsoft.com/office/officeart/2008/layout/LinedList"/>
    <dgm:cxn modelId="{B68C3777-2FC3-4FE0-AC56-164731AFE3FC}" srcId="{51E6404A-FCDE-4117-B143-B9E54BE53C49}" destId="{D80320BC-6895-4125-A6AE-432C0F8DAC39}" srcOrd="0" destOrd="0" parTransId="{153A10E0-F109-4375-9DD9-5631570B0F52}" sibTransId="{B3678B82-667C-4257-93B2-FB2EE73E1F9A}"/>
    <dgm:cxn modelId="{FB5F207F-43D2-444E-90C6-4230DB3A8BCE}" type="presOf" srcId="{51E6404A-FCDE-4117-B143-B9E54BE53C49}" destId="{8D0A9263-CB58-014F-BC64-E8AF443C7816}" srcOrd="0" destOrd="0" presId="urn:microsoft.com/office/officeart/2008/layout/LinedList"/>
    <dgm:cxn modelId="{AB0AC385-2166-F843-AE71-63DE52FF74AE}" type="presOf" srcId="{2A039150-76C8-4FBD-AEE6-64E47BD07562}" destId="{A90DB09F-776D-C740-8CC7-260DDD7F20ED}" srcOrd="0" destOrd="0" presId="urn:microsoft.com/office/officeart/2008/layout/LinedList"/>
    <dgm:cxn modelId="{47881F87-21FE-2E45-8082-11DA0351F01F}" type="presOf" srcId="{7823C0C4-A923-4227-BCB8-A58DAF19FF47}" destId="{7E1AF11B-2539-2445-A588-E69B3640680C}" srcOrd="0" destOrd="0" presId="urn:microsoft.com/office/officeart/2008/layout/LinedList"/>
    <dgm:cxn modelId="{EC46C589-B9D8-4D0F-B672-261481786ECC}" srcId="{51E6404A-FCDE-4117-B143-B9E54BE53C49}" destId="{A9AA4D3D-350A-4EE3-B9F7-534077F6A97B}" srcOrd="4" destOrd="0" parTransId="{6FA171A4-32E4-423A-BA33-B5C84586FB61}" sibTransId="{224E9BF3-3A30-4162-A4E2-F537F941C693}"/>
    <dgm:cxn modelId="{B1A5F791-5DA0-4878-B06A-9FB327466AEC}" srcId="{51E6404A-FCDE-4117-B143-B9E54BE53C49}" destId="{68B7E48B-2158-4424-BD59-61285BBB2A44}" srcOrd="5" destOrd="0" parTransId="{07F83E31-A9EA-496A-B4CD-549D4E983BA3}" sibTransId="{07FFB417-67B3-487D-AF34-9540F9D6E8CE}"/>
    <dgm:cxn modelId="{0A6187AF-B236-C94E-9126-0A7241AE2E31}" type="presOf" srcId="{A9AA4D3D-350A-4EE3-B9F7-534077F6A97B}" destId="{4432A101-B50B-5C40-9407-F32F4F2538B4}" srcOrd="0" destOrd="0" presId="urn:microsoft.com/office/officeart/2008/layout/LinedList"/>
    <dgm:cxn modelId="{6E7BA3BA-9ACA-40C1-8CC2-AE202238E5C2}" srcId="{51E6404A-FCDE-4117-B143-B9E54BE53C49}" destId="{BE4DF796-CA50-4B91-8163-FB168DD4EF80}" srcOrd="1" destOrd="0" parTransId="{805D82AC-271D-4B95-8E1F-38409935886E}" sibTransId="{CCE83038-1024-48A3-9CF6-7517EFD9FBCE}"/>
    <dgm:cxn modelId="{B368D712-27A2-5541-ADB1-C725F2F8B56E}" type="presParOf" srcId="{8D0A9263-CB58-014F-BC64-E8AF443C7816}" destId="{266C085B-775C-504E-83B0-D282418BD473}" srcOrd="0" destOrd="0" presId="urn:microsoft.com/office/officeart/2008/layout/LinedList"/>
    <dgm:cxn modelId="{1AAFCD53-7FBA-2948-8701-6DD14C99BFD4}" type="presParOf" srcId="{8D0A9263-CB58-014F-BC64-E8AF443C7816}" destId="{C0790FE0-0A5A-D243-8E55-AA8F7849AFED}" srcOrd="1" destOrd="0" presId="urn:microsoft.com/office/officeart/2008/layout/LinedList"/>
    <dgm:cxn modelId="{13E413B1-EF9D-1F4E-8383-25DC6122A42D}" type="presParOf" srcId="{C0790FE0-0A5A-D243-8E55-AA8F7849AFED}" destId="{B1D3AB0E-F84C-CD48-8C90-B9E898B536C3}" srcOrd="0" destOrd="0" presId="urn:microsoft.com/office/officeart/2008/layout/LinedList"/>
    <dgm:cxn modelId="{A73E06D9-CD8B-4046-8216-C3661D144E26}" type="presParOf" srcId="{C0790FE0-0A5A-D243-8E55-AA8F7849AFED}" destId="{009B6266-22D8-954B-B701-6B7BFE1FC1F9}" srcOrd="1" destOrd="0" presId="urn:microsoft.com/office/officeart/2008/layout/LinedList"/>
    <dgm:cxn modelId="{7848272E-705B-BC44-8B13-934465C63183}" type="presParOf" srcId="{8D0A9263-CB58-014F-BC64-E8AF443C7816}" destId="{53869C83-CFCC-5C40-A281-923CB367CE3A}" srcOrd="2" destOrd="0" presId="urn:microsoft.com/office/officeart/2008/layout/LinedList"/>
    <dgm:cxn modelId="{D95F6F63-E51E-5843-B2BC-23E35575F48F}" type="presParOf" srcId="{8D0A9263-CB58-014F-BC64-E8AF443C7816}" destId="{B2A9595F-A345-5248-8A01-E1628B7E77FD}" srcOrd="3" destOrd="0" presId="urn:microsoft.com/office/officeart/2008/layout/LinedList"/>
    <dgm:cxn modelId="{95853CC9-A005-CF49-8DF2-ACC080558DEE}" type="presParOf" srcId="{B2A9595F-A345-5248-8A01-E1628B7E77FD}" destId="{91047125-4F8D-8643-9FE7-3E05593F87B6}" srcOrd="0" destOrd="0" presId="urn:microsoft.com/office/officeart/2008/layout/LinedList"/>
    <dgm:cxn modelId="{C8505BE6-0AB5-A64F-BA8D-C83B7FA37252}" type="presParOf" srcId="{B2A9595F-A345-5248-8A01-E1628B7E77FD}" destId="{C095B83B-6340-2E4E-90A4-C8C678E94ED8}" srcOrd="1" destOrd="0" presId="urn:microsoft.com/office/officeart/2008/layout/LinedList"/>
    <dgm:cxn modelId="{C1E10CFE-4522-3349-9FB5-4AACBB728363}" type="presParOf" srcId="{8D0A9263-CB58-014F-BC64-E8AF443C7816}" destId="{E1911A44-B538-164C-AA45-848AB1AAE11C}" srcOrd="4" destOrd="0" presId="urn:microsoft.com/office/officeart/2008/layout/LinedList"/>
    <dgm:cxn modelId="{BD697B9A-D0C6-A84F-9A52-9C2E53FE2EA5}" type="presParOf" srcId="{8D0A9263-CB58-014F-BC64-E8AF443C7816}" destId="{9E0539DC-F041-D446-BA7B-73DC62BC7719}" srcOrd="5" destOrd="0" presId="urn:microsoft.com/office/officeart/2008/layout/LinedList"/>
    <dgm:cxn modelId="{4545660C-C95E-234F-8293-8DE403460923}" type="presParOf" srcId="{9E0539DC-F041-D446-BA7B-73DC62BC7719}" destId="{EB7CAC75-F895-554C-BEAD-8A5E093F41A9}" srcOrd="0" destOrd="0" presId="urn:microsoft.com/office/officeart/2008/layout/LinedList"/>
    <dgm:cxn modelId="{BB53687C-1E33-674B-B785-F91FF9B76901}" type="presParOf" srcId="{9E0539DC-F041-D446-BA7B-73DC62BC7719}" destId="{C144076A-C2D5-D640-B4A1-2C968820E5F9}" srcOrd="1" destOrd="0" presId="urn:microsoft.com/office/officeart/2008/layout/LinedList"/>
    <dgm:cxn modelId="{C145B7D9-F312-8743-BEBC-7CC7E10319EF}" type="presParOf" srcId="{8D0A9263-CB58-014F-BC64-E8AF443C7816}" destId="{55DCE1FA-2A02-0242-A5B4-8B3563E909C5}" srcOrd="6" destOrd="0" presId="urn:microsoft.com/office/officeart/2008/layout/LinedList"/>
    <dgm:cxn modelId="{897CB770-B041-264C-8CB2-EB7D0474AF02}" type="presParOf" srcId="{8D0A9263-CB58-014F-BC64-E8AF443C7816}" destId="{4C03A4A9-9240-0946-A3EE-EB670C5D0C20}" srcOrd="7" destOrd="0" presId="urn:microsoft.com/office/officeart/2008/layout/LinedList"/>
    <dgm:cxn modelId="{8D51C5F4-288E-8649-BA0B-44CA606E510E}" type="presParOf" srcId="{4C03A4A9-9240-0946-A3EE-EB670C5D0C20}" destId="{7E1AF11B-2539-2445-A588-E69B3640680C}" srcOrd="0" destOrd="0" presId="urn:microsoft.com/office/officeart/2008/layout/LinedList"/>
    <dgm:cxn modelId="{FB639AAC-B63B-9F49-A295-51C92BA521CA}" type="presParOf" srcId="{4C03A4A9-9240-0946-A3EE-EB670C5D0C20}" destId="{984F564B-C2CE-3F44-A23C-500D0BF93A79}" srcOrd="1" destOrd="0" presId="urn:microsoft.com/office/officeart/2008/layout/LinedList"/>
    <dgm:cxn modelId="{58D2E47D-5D4C-BA48-8D93-142227F5126D}" type="presParOf" srcId="{8D0A9263-CB58-014F-BC64-E8AF443C7816}" destId="{F5094FEA-D95A-2E46-A438-974DFDCD1109}" srcOrd="8" destOrd="0" presId="urn:microsoft.com/office/officeart/2008/layout/LinedList"/>
    <dgm:cxn modelId="{ED62980C-45A5-DD41-8AAF-7D5EB2C063CE}" type="presParOf" srcId="{8D0A9263-CB58-014F-BC64-E8AF443C7816}" destId="{E65A27E9-339F-814B-9663-C8CD87673254}" srcOrd="9" destOrd="0" presId="urn:microsoft.com/office/officeart/2008/layout/LinedList"/>
    <dgm:cxn modelId="{F7411AD9-EFA8-1C4D-8A91-404A2FF13CD3}" type="presParOf" srcId="{E65A27E9-339F-814B-9663-C8CD87673254}" destId="{4432A101-B50B-5C40-9407-F32F4F2538B4}" srcOrd="0" destOrd="0" presId="urn:microsoft.com/office/officeart/2008/layout/LinedList"/>
    <dgm:cxn modelId="{8ECA92D3-8C50-904E-9FE0-9DB53CCB5002}" type="presParOf" srcId="{E65A27E9-339F-814B-9663-C8CD87673254}" destId="{D7A90667-8698-6F49-A8F5-6E96BC90F638}" srcOrd="1" destOrd="0" presId="urn:microsoft.com/office/officeart/2008/layout/LinedList"/>
    <dgm:cxn modelId="{234F86F1-A478-364C-9AE2-4F7F2E24ABA2}" type="presParOf" srcId="{8D0A9263-CB58-014F-BC64-E8AF443C7816}" destId="{2BA7B12B-55C2-ED49-86C9-F42F35C83A5B}" srcOrd="10" destOrd="0" presId="urn:microsoft.com/office/officeart/2008/layout/LinedList"/>
    <dgm:cxn modelId="{E4545908-4414-FC44-84FC-32D908890448}" type="presParOf" srcId="{8D0A9263-CB58-014F-BC64-E8AF443C7816}" destId="{5AD88554-8907-E245-B96D-64F12687DEC1}" srcOrd="11" destOrd="0" presId="urn:microsoft.com/office/officeart/2008/layout/LinedList"/>
    <dgm:cxn modelId="{D0DA8894-CE82-CD40-833E-4C4AD55F2B6E}" type="presParOf" srcId="{5AD88554-8907-E245-B96D-64F12687DEC1}" destId="{C550537E-B9AB-C646-B21A-D8761183E8FB}" srcOrd="0" destOrd="0" presId="urn:microsoft.com/office/officeart/2008/layout/LinedList"/>
    <dgm:cxn modelId="{17587FD0-8E1B-5340-AF28-3CDBF15E1078}" type="presParOf" srcId="{5AD88554-8907-E245-B96D-64F12687DEC1}" destId="{A6A8A8F7-5620-D841-93A3-9B7142A66C36}" srcOrd="1" destOrd="0" presId="urn:microsoft.com/office/officeart/2008/layout/LinedList"/>
    <dgm:cxn modelId="{2F5F9F75-215D-DE46-A2D6-F83B0854D2A8}" type="presParOf" srcId="{8D0A9263-CB58-014F-BC64-E8AF443C7816}" destId="{1CD52466-AAEF-C242-A5D8-1655279FD8FF}" srcOrd="12" destOrd="0" presId="urn:microsoft.com/office/officeart/2008/layout/LinedList"/>
    <dgm:cxn modelId="{F200A250-D790-4347-B420-94D47AF8D8F4}" type="presParOf" srcId="{8D0A9263-CB58-014F-BC64-E8AF443C7816}" destId="{A2F74A87-A1B1-9B45-81AF-DA2FD7EBC9B1}" srcOrd="13" destOrd="0" presId="urn:microsoft.com/office/officeart/2008/layout/LinedList"/>
    <dgm:cxn modelId="{3B742330-BCBA-7444-929A-EC1351598688}" type="presParOf" srcId="{A2F74A87-A1B1-9B45-81AF-DA2FD7EBC9B1}" destId="{A90DB09F-776D-C740-8CC7-260DDD7F20ED}" srcOrd="0" destOrd="0" presId="urn:microsoft.com/office/officeart/2008/layout/LinedList"/>
    <dgm:cxn modelId="{619140B5-A47B-8C4F-9913-1638955F89CB}" type="presParOf" srcId="{A2F74A87-A1B1-9B45-81AF-DA2FD7EBC9B1}" destId="{94920864-9312-9646-B04B-BCFD3E8727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0BB9-44D6-B14A-8087-F5DC64460EF8}">
      <dsp:nvSpPr>
        <dsp:cNvPr id="0" name=""/>
        <dsp:cNvSpPr/>
      </dsp:nvSpPr>
      <dsp:spPr>
        <a:xfrm>
          <a:off x="0" y="82724"/>
          <a:ext cx="5959475" cy="102025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 dirty="0"/>
            <a:t>The numbers game—What is a case?</a:t>
          </a:r>
          <a:endParaRPr lang="en-US" sz="2700" kern="1200" dirty="0"/>
        </a:p>
      </dsp:txBody>
      <dsp:txXfrm>
        <a:off x="49805" y="132529"/>
        <a:ext cx="5859865" cy="920648"/>
      </dsp:txXfrm>
    </dsp:sp>
    <dsp:sp modelId="{76DCC400-839A-8440-A398-15AE732FE96D}">
      <dsp:nvSpPr>
        <dsp:cNvPr id="0" name=""/>
        <dsp:cNvSpPr/>
      </dsp:nvSpPr>
      <dsp:spPr>
        <a:xfrm>
          <a:off x="0" y="1180743"/>
          <a:ext cx="5959475" cy="1020258"/>
        </a:xfrm>
        <a:prstGeom prst="roundRect">
          <a:avLst/>
        </a:prstGeom>
        <a:solidFill>
          <a:schemeClr val="accent5">
            <a:hueOff val="2208089"/>
            <a:satOff val="7189"/>
            <a:lumOff val="25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Matching records—Which John Smith is it?</a:t>
          </a:r>
          <a:endParaRPr lang="en-US" sz="2700" kern="1200"/>
        </a:p>
      </dsp:txBody>
      <dsp:txXfrm>
        <a:off x="49805" y="1230548"/>
        <a:ext cx="5859865" cy="920648"/>
      </dsp:txXfrm>
    </dsp:sp>
    <dsp:sp modelId="{AA46C3A4-290F-FB41-80B4-1105698D0B8D}">
      <dsp:nvSpPr>
        <dsp:cNvPr id="0" name=""/>
        <dsp:cNvSpPr/>
      </dsp:nvSpPr>
      <dsp:spPr>
        <a:xfrm>
          <a:off x="0" y="2278761"/>
          <a:ext cx="5959475" cy="1020258"/>
        </a:xfrm>
        <a:prstGeom prst="roundRect">
          <a:avLst/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Proprietary architectures and data—Who owns the data?</a:t>
          </a:r>
          <a:endParaRPr lang="en-US" sz="2700" kern="1200"/>
        </a:p>
      </dsp:txBody>
      <dsp:txXfrm>
        <a:off x="49805" y="2328566"/>
        <a:ext cx="5859865" cy="920648"/>
      </dsp:txXfrm>
    </dsp:sp>
    <dsp:sp modelId="{2949D44C-AAE0-A44C-AA2B-F5912476765F}">
      <dsp:nvSpPr>
        <dsp:cNvPr id="0" name=""/>
        <dsp:cNvSpPr/>
      </dsp:nvSpPr>
      <dsp:spPr>
        <a:xfrm>
          <a:off x="0" y="3376779"/>
          <a:ext cx="5959475" cy="1020258"/>
        </a:xfrm>
        <a:prstGeom prst="roundRect">
          <a:avLst/>
        </a:prstGeom>
        <a:solidFill>
          <a:schemeClr val="accent5">
            <a:hueOff val="6624266"/>
            <a:satOff val="21568"/>
            <a:lumOff val="75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Incompatible database designs—Computerspeak variations in data</a:t>
          </a:r>
          <a:endParaRPr lang="en-US" sz="2700" kern="1200"/>
        </a:p>
      </dsp:txBody>
      <dsp:txXfrm>
        <a:off x="49805" y="3426584"/>
        <a:ext cx="5859865" cy="920648"/>
      </dsp:txXfrm>
    </dsp:sp>
    <dsp:sp modelId="{26C9C057-7C9C-7D4E-80E7-D709AFCB0216}">
      <dsp:nvSpPr>
        <dsp:cNvPr id="0" name=""/>
        <dsp:cNvSpPr/>
      </dsp:nvSpPr>
      <dsp:spPr>
        <a:xfrm>
          <a:off x="0" y="4474797"/>
          <a:ext cx="5959475" cy="1020258"/>
        </a:xfrm>
        <a:prstGeom prst="roundRect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baseline="0"/>
            <a:t>Varying structures in separate silos—the inward focus</a:t>
          </a:r>
          <a:endParaRPr lang="en-US" sz="2700" kern="1200"/>
        </a:p>
      </dsp:txBody>
      <dsp:txXfrm>
        <a:off x="49805" y="4524602"/>
        <a:ext cx="5859865" cy="920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C085B-775C-504E-83B0-D282418BD473}">
      <dsp:nvSpPr>
        <dsp:cNvPr id="0" name=""/>
        <dsp:cNvSpPr/>
      </dsp:nvSpPr>
      <dsp:spPr>
        <a:xfrm>
          <a:off x="0" y="680"/>
          <a:ext cx="65063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3AB0E-F84C-CD48-8C90-B9E898B536C3}">
      <dsp:nvSpPr>
        <dsp:cNvPr id="0" name=""/>
        <dsp:cNvSpPr/>
      </dsp:nvSpPr>
      <dsp:spPr>
        <a:xfrm>
          <a:off x="0" y="68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An open standard format for data specifications across justice participants</a:t>
          </a:r>
        </a:p>
      </dsp:txBody>
      <dsp:txXfrm>
        <a:off x="0" y="680"/>
        <a:ext cx="6506304" cy="796639"/>
      </dsp:txXfrm>
    </dsp:sp>
    <dsp:sp modelId="{53869C83-CFCC-5C40-A281-923CB367CE3A}">
      <dsp:nvSpPr>
        <dsp:cNvPr id="0" name=""/>
        <dsp:cNvSpPr/>
      </dsp:nvSpPr>
      <dsp:spPr>
        <a:xfrm>
          <a:off x="0" y="797320"/>
          <a:ext cx="6506304" cy="0"/>
        </a:xfrm>
        <a:prstGeom prst="line">
          <a:avLst/>
        </a:prstGeom>
        <a:solidFill>
          <a:schemeClr val="accent5">
            <a:hueOff val="1472059"/>
            <a:satOff val="4793"/>
            <a:lumOff val="1667"/>
            <a:alphaOff val="0"/>
          </a:schemeClr>
        </a:solidFill>
        <a:ln w="34925" cap="flat" cmpd="sng" algn="in">
          <a:solidFill>
            <a:schemeClr val="accent5">
              <a:hueOff val="1472059"/>
              <a:satOff val="4793"/>
              <a:lumOff val="1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47125-4F8D-8643-9FE7-3E05593F87B6}">
      <dsp:nvSpPr>
        <dsp:cNvPr id="0" name=""/>
        <dsp:cNvSpPr/>
      </dsp:nvSpPr>
      <dsp:spPr>
        <a:xfrm>
          <a:off x="0" y="79732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Reuse of community-agreed data models, with local extensions</a:t>
          </a:r>
        </a:p>
      </dsp:txBody>
      <dsp:txXfrm>
        <a:off x="0" y="797320"/>
        <a:ext cx="6506304" cy="796639"/>
      </dsp:txXfrm>
    </dsp:sp>
    <dsp:sp modelId="{E1911A44-B538-164C-AA45-848AB1AAE11C}">
      <dsp:nvSpPr>
        <dsp:cNvPr id="0" name=""/>
        <dsp:cNvSpPr/>
      </dsp:nvSpPr>
      <dsp:spPr>
        <a:xfrm>
          <a:off x="0" y="1593960"/>
          <a:ext cx="6506304" cy="0"/>
        </a:xfrm>
        <a:prstGeom prst="line">
          <a:avLst/>
        </a:prstGeom>
        <a:solidFill>
          <a:schemeClr val="accent5">
            <a:hueOff val="2944118"/>
            <a:satOff val="9586"/>
            <a:lumOff val="3333"/>
            <a:alphaOff val="0"/>
          </a:schemeClr>
        </a:solidFill>
        <a:ln w="34925" cap="flat" cmpd="sng" algn="in">
          <a:solidFill>
            <a:schemeClr val="accent5">
              <a:hueOff val="2944118"/>
              <a:satOff val="9586"/>
              <a:lumOff val="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CAC75-F895-554C-BEAD-8A5E093F41A9}">
      <dsp:nvSpPr>
        <dsp:cNvPr id="0" name=""/>
        <dsp:cNvSpPr/>
      </dsp:nvSpPr>
      <dsp:spPr>
        <a:xfrm>
          <a:off x="0" y="159396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technology-neutral data modeling language </a:t>
          </a:r>
        </a:p>
      </dsp:txBody>
      <dsp:txXfrm>
        <a:off x="0" y="1593960"/>
        <a:ext cx="6506304" cy="796639"/>
      </dsp:txXfrm>
    </dsp:sp>
    <dsp:sp modelId="{55DCE1FA-2A02-0242-A5B4-8B3563E909C5}">
      <dsp:nvSpPr>
        <dsp:cNvPr id="0" name=""/>
        <dsp:cNvSpPr/>
      </dsp:nvSpPr>
      <dsp:spPr>
        <a:xfrm>
          <a:off x="0" y="2390600"/>
          <a:ext cx="6506304" cy="0"/>
        </a:xfrm>
        <a:prstGeom prst="line">
          <a:avLst/>
        </a:prstGeom>
        <a:solidFill>
          <a:schemeClr val="accent5">
            <a:hueOff val="4416178"/>
            <a:satOff val="14379"/>
            <a:lumOff val="5000"/>
            <a:alphaOff val="0"/>
          </a:schemeClr>
        </a:solidFill>
        <a:ln w="34925" cap="flat" cmpd="sng" algn="in">
          <a:solidFill>
            <a:schemeClr val="accent5">
              <a:hueOff val="4416178"/>
              <a:satOff val="14379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AF11B-2539-2445-A588-E69B3640680C}">
      <dsp:nvSpPr>
        <dsp:cNvPr id="0" name=""/>
        <dsp:cNvSpPr/>
      </dsp:nvSpPr>
      <dsp:spPr>
        <a:xfrm>
          <a:off x="0" y="2390600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Knowledge graph representation of exchanged data</a:t>
          </a:r>
        </a:p>
      </dsp:txBody>
      <dsp:txXfrm>
        <a:off x="0" y="2390600"/>
        <a:ext cx="6506304" cy="796639"/>
      </dsp:txXfrm>
    </dsp:sp>
    <dsp:sp modelId="{F5094FEA-D95A-2E46-A438-974DFDCD1109}">
      <dsp:nvSpPr>
        <dsp:cNvPr id="0" name=""/>
        <dsp:cNvSpPr/>
      </dsp:nvSpPr>
      <dsp:spPr>
        <a:xfrm>
          <a:off x="0" y="3187239"/>
          <a:ext cx="6506304" cy="0"/>
        </a:xfrm>
        <a:prstGeom prst="line">
          <a:avLst/>
        </a:prstGeom>
        <a:solidFill>
          <a:schemeClr val="accent5">
            <a:hueOff val="5888237"/>
            <a:satOff val="19172"/>
            <a:lumOff val="6667"/>
            <a:alphaOff val="0"/>
          </a:schemeClr>
        </a:solidFill>
        <a:ln w="34925" cap="flat" cmpd="sng" algn="in">
          <a:solidFill>
            <a:schemeClr val="accent5">
              <a:hueOff val="5888237"/>
              <a:satOff val="19172"/>
              <a:lumOff val="66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2A101-B50B-5C40-9407-F32F4F2538B4}">
      <dsp:nvSpPr>
        <dsp:cNvPr id="0" name=""/>
        <dsp:cNvSpPr/>
      </dsp:nvSpPr>
      <dsp:spPr>
        <a:xfrm>
          <a:off x="0" y="318723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 methodology to define exchange standards</a:t>
          </a:r>
        </a:p>
      </dsp:txBody>
      <dsp:txXfrm>
        <a:off x="0" y="3187239"/>
        <a:ext cx="6506304" cy="796639"/>
      </dsp:txXfrm>
    </dsp:sp>
    <dsp:sp modelId="{2BA7B12B-55C2-ED49-86C9-F42F35C83A5B}">
      <dsp:nvSpPr>
        <dsp:cNvPr id="0" name=""/>
        <dsp:cNvSpPr/>
      </dsp:nvSpPr>
      <dsp:spPr>
        <a:xfrm>
          <a:off x="0" y="3983879"/>
          <a:ext cx="6506304" cy="0"/>
        </a:xfrm>
        <a:prstGeom prst="line">
          <a:avLst/>
        </a:prstGeom>
        <a:solidFill>
          <a:schemeClr val="accent5">
            <a:hueOff val="7360296"/>
            <a:satOff val="23965"/>
            <a:lumOff val="8333"/>
            <a:alphaOff val="0"/>
          </a:schemeClr>
        </a:solidFill>
        <a:ln w="34925" cap="flat" cmpd="sng" algn="in">
          <a:solidFill>
            <a:schemeClr val="accent5">
              <a:hueOff val="7360296"/>
              <a:satOff val="23965"/>
              <a:lumOff val="8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0537E-B9AB-C646-B21A-D8761183E8FB}">
      <dsp:nvSpPr>
        <dsp:cNvPr id="0" name=""/>
        <dsp:cNvSpPr/>
      </dsp:nvSpPr>
      <dsp:spPr>
        <a:xfrm>
          <a:off x="0" y="398387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Automated validation of information exchanges to improve data quality</a:t>
          </a:r>
        </a:p>
      </dsp:txBody>
      <dsp:txXfrm>
        <a:off x="0" y="3983879"/>
        <a:ext cx="6506304" cy="796639"/>
      </dsp:txXfrm>
    </dsp:sp>
    <dsp:sp modelId="{1CD52466-AAEF-C242-A5D8-1655279FD8FF}">
      <dsp:nvSpPr>
        <dsp:cNvPr id="0" name=""/>
        <dsp:cNvSpPr/>
      </dsp:nvSpPr>
      <dsp:spPr>
        <a:xfrm>
          <a:off x="0" y="4780519"/>
          <a:ext cx="6506304" cy="0"/>
        </a:xfrm>
        <a:prstGeom prst="line">
          <a:avLst/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 w="34925" cap="flat" cmpd="sng" algn="in">
          <a:solidFill>
            <a:schemeClr val="accent5">
              <a:hueOff val="8832355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DB09F-776D-C740-8CC7-260DDD7F20ED}">
      <dsp:nvSpPr>
        <dsp:cNvPr id="0" name=""/>
        <dsp:cNvSpPr/>
      </dsp:nvSpPr>
      <dsp:spPr>
        <a:xfrm>
          <a:off x="0" y="4780519"/>
          <a:ext cx="6506304" cy="796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Interoperability with other jurisdictions and disciplines</a:t>
          </a:r>
        </a:p>
      </dsp:txBody>
      <dsp:txXfrm>
        <a:off x="0" y="4780519"/>
        <a:ext cx="6506304" cy="796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EB790-D133-104F-BFE9-FF8EF97CE4E0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46903-B328-2C4F-91A5-BB902A0AF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98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617FAE-ED03-49E9-B39F-C51BC94347FE}" type="slidenum">
              <a:rPr lang="en-US"/>
              <a:pPr/>
              <a:t>3</a:t>
            </a:fld>
            <a:endParaRPr lang="en-US"/>
          </a:p>
        </p:txBody>
      </p:sp>
      <p:sp>
        <p:nvSpPr>
          <p:cNvPr id="307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/>
              <a:t>This diagram depicts the linkages between the various agencies.  Information is needed throughout this process.  Information is generated at each level that other entities in this process require for a variety of decision-making needs.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50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785B6-2AD6-42E6-838D-4A49FBC0A7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0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</a:t>
            </a:r>
            <a:r>
              <a:rPr lang="en-US"/>
              <a:t>– Introduction.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464149">
              <a:defRPr/>
            </a:pPr>
            <a:fld id="{0B22E215-D3C6-D84F-8ECF-5127C8518219}" type="slidenum">
              <a:rPr lang="en-US">
                <a:solidFill>
                  <a:prstClr val="black"/>
                </a:solidFill>
                <a:latin typeface="Calibri"/>
              </a:rPr>
              <a:pPr defTabSz="464149">
                <a:defRPr/>
              </a:pPr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3106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0A9BAC-443C-47BE-889A-35993756C5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7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basic example of the </a:t>
            </a:r>
            <a:r>
              <a:rPr lang="en-US" dirty="0" err="1"/>
              <a:t>NIEMOpen</a:t>
            </a:r>
            <a:r>
              <a:rPr lang="en-US" dirty="0"/>
              <a:t> core and the </a:t>
            </a:r>
            <a:r>
              <a:rPr lang="en-US" dirty="0" err="1"/>
              <a:t>NIEMOpen</a:t>
            </a:r>
            <a:r>
              <a:rPr lang="en-US" dirty="0"/>
              <a:t> domain relationship.</a:t>
            </a:r>
          </a:p>
          <a:p>
            <a:endParaRPr lang="en-US" dirty="0"/>
          </a:p>
          <a:p>
            <a:r>
              <a:rPr lang="en-US" dirty="0"/>
              <a:t>All domains would agree that a person has a name and date of birth—commonly agreed-upon characteristics of a person. </a:t>
            </a:r>
          </a:p>
          <a:p>
            <a:endParaRPr lang="en-US" dirty="0"/>
          </a:p>
          <a:p>
            <a:r>
              <a:rPr lang="en-US" dirty="0"/>
              <a:t>Some communities have a business need to extend the definition of a person based on their information exchange requirements. For example, within the Justice community, they need the flexibility to extend Person to capture additional information of a Subject, who may be involved or suspected of being involved in an incident or criminal activity. In addition, a name and date of birth are not sufficient to identify a Subject.  They also may require biometric identifiers such as fingerprints, scars, or tattoos to verify their identity. </a:t>
            </a:r>
          </a:p>
          <a:p>
            <a:endParaRPr lang="en-US" dirty="0"/>
          </a:p>
          <a:p>
            <a:r>
              <a:rPr lang="en-US" dirty="0"/>
              <a:t>Another commonly used core element is Activity. For example, the Cyber Domain may need to extend Incident such as a breach event to include additional identifiers such as IP Address or Type to create context.</a:t>
            </a:r>
          </a:p>
          <a:p>
            <a:pPr>
              <a:spcAft>
                <a:spcPts val="637"/>
              </a:spcAft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70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928555-8587-4C3F-84D1-7D1BCAC02DD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701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18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0093" indent="-290093">
              <a:buFont typeface="Arial" panose="020B0604020202020204" pitchFamily="34" charset="0"/>
              <a:buChar char="•"/>
            </a:pPr>
            <a:r>
              <a:rPr lang="en-US" dirty="0"/>
              <a:t>Another point to highlight</a:t>
            </a:r>
            <a:r>
              <a:rPr lang="en-US" baseline="0" dirty="0"/>
              <a:t> is that you may be using </a:t>
            </a:r>
            <a:r>
              <a:rPr lang="en-US" baseline="0" dirty="0" err="1"/>
              <a:t>NIEMOpen</a:t>
            </a:r>
            <a:r>
              <a:rPr lang="en-US" baseline="0" dirty="0"/>
              <a:t> and not even know it. </a:t>
            </a:r>
          </a:p>
          <a:p>
            <a:pPr marL="290093" indent="-290093">
              <a:buFont typeface="Arial" panose="020B0604020202020204" pitchFamily="34" charset="0"/>
              <a:buChar char="•"/>
            </a:pPr>
            <a:r>
              <a:rPr lang="en-US" baseline="0" dirty="0" err="1"/>
              <a:t>NIEMOpen</a:t>
            </a:r>
            <a:r>
              <a:rPr lang="en-US" baseline="0" dirty="0"/>
              <a:t> has been incorporated and leveraged by several other industry standards as identified on this slide. If you are currently using any of these standards, you are technically using </a:t>
            </a:r>
            <a:r>
              <a:rPr lang="en-US" baseline="0" dirty="0" err="1"/>
              <a:t>NIEMOpen</a:t>
            </a:r>
            <a:r>
              <a:rPr lang="en-US" baseline="0" dirty="0"/>
              <a:t>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641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22E215-D3C6-D84F-8ECF-5127C851821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641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86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2409">
              <a:lnSpc>
                <a:spcPct val="107000"/>
              </a:lnSpc>
              <a:spcAft>
                <a:spcPts val="824"/>
              </a:spcAft>
              <a:defRPr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National Technology Transfer and Advancement Act of 1995 (NTTAA), Public Law 104-113 </a:t>
            </a: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requires all federal government agencies to use, wherever feasible, standards developed or adopted by voluntary consensus standards bodies in lieu of developing government-unique standards or regulations</a:t>
            </a:r>
          </a:p>
          <a:p>
            <a:pPr defTabSz="942409">
              <a:lnSpc>
                <a:spcPct val="107000"/>
              </a:lnSpc>
              <a:spcAft>
                <a:spcPts val="824"/>
              </a:spcAft>
              <a:defRPr/>
            </a:pPr>
            <a:endParaRPr lang="en-US" sz="1800" dirty="0">
              <a:highlight>
                <a:srgbClr val="FFFF00"/>
              </a:highlight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defTabSz="942409">
              <a:lnSpc>
                <a:spcPct val="107000"/>
              </a:lnSpc>
              <a:spcAft>
                <a:spcPts val="824"/>
              </a:spcAft>
              <a:defRPr/>
            </a:pPr>
            <a:r>
              <a:rPr lang="en-US" sz="1800" dirty="0">
                <a:highlight>
                  <a:srgbClr val="FFFF00"/>
                </a:highlight>
                <a:latin typeface="Calibri" panose="020F0502020204030204" pitchFamily="34" charset="0"/>
                <a:cs typeface="Times New Roman" panose="02020603050405020304" pitchFamily="18" charset="0"/>
              </a:rPr>
              <a:t>OMB 119 </a:t>
            </a:r>
            <a:r>
              <a:rPr lang="en-US" sz="5000" dirty="0"/>
              <a:t>maintains a strong preference for using voluntary consensus standards over government to unique standards in Federal regulation and procurement</a:t>
            </a:r>
            <a:endParaRPr lang="en-US" sz="3800" dirty="0"/>
          </a:p>
          <a:p>
            <a:pPr>
              <a:lnSpc>
                <a:spcPct val="107000"/>
              </a:lnSpc>
              <a:spcAft>
                <a:spcPts val="824"/>
              </a:spcAft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24"/>
              </a:spcAft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NIEM included in other standards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ANSI 42.42 Radiological Nuclear detectors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ANSI APCO Alarm Monitoring Company </a:t>
            </a:r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Public Safety Answering Point (PSAP)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OASIS EXDL FEMA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NIST Big Data Framework Vol 7 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Nation Fire Protection NFPA 950 calls for compliance with NIEM. Emergency Incident Data Document (EIDD) IEPD – NISTIR 8255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Biometrics ANSI/NIST ITL Standard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Biometric Conformance Test Software (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BioCTS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BioCTS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AN-ITL v2 is a desktop application which tests electronic biometric data files, known as transactions, for conformance to NIST Special Publication (SP) 500-290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Conformance Test Architecture (CTA) and Test Suite (CTS) called "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BioCTS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AN-2011 NIEM XML" designed to test implementations of AN-2011 NIEM XML encoded transactions. 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24"/>
              </a:spcAft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NIEM Cited in patent – Integrated Environment for Developing Information Exchanges patent No: US 8,769,480 B1 Dated July 1, 2014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Combination of Interoperability Registries with Process and Data Management tools for Governmental Services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641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DC0950-4EC4-4BA5-91F8-F30A059E418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641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169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70165">
              <a:defRPr/>
            </a:pPr>
            <a:fld id="{7B153140-4B20-422D-939A-995650A25D4D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70165"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08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239713"/>
            <a:ext cx="5578475" cy="31384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6BDC0-76E1-4F99-B9BB-473EAC1A93CE}" type="slidenum">
              <a:rPr lang="en-US" smtClean="0"/>
              <a:t>21</a:t>
            </a:fld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B07C16-9ABC-05A1-138D-6BC2B87F2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962" y="3510844"/>
            <a:ext cx="5593397" cy="4623507"/>
          </a:xfrm>
        </p:spPr>
        <p:txBody>
          <a:bodyPr/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799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122238"/>
            <a:ext cx="5578475" cy="3138487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6BDC0-76E1-4F99-B9BB-473EAC1A93CE}" type="slidenum">
              <a:rPr lang="en-US" smtClean="0"/>
              <a:t>22</a:t>
            </a:fld>
            <a:endParaRPr lang="en-US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8CF30F4-6868-9AC9-1008-B902E083E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7149" y="3271838"/>
            <a:ext cx="6607278" cy="5902324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sz="11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495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2463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250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58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562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50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84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19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20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91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8134" y="4621161"/>
            <a:ext cx="8195733" cy="838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aseline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Title Master</a:t>
            </a:r>
          </a:p>
        </p:txBody>
      </p:sp>
    </p:spTree>
    <p:extLst>
      <p:ext uri="{BB962C8B-B14F-4D97-AF65-F5344CB8AC3E}">
        <p14:creationId xmlns:p14="http://schemas.microsoft.com/office/powerpoint/2010/main" val="3500245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778454-F0D3-E23A-65CD-1D7687E109D6}"/>
              </a:ext>
            </a:extLst>
          </p:cNvPr>
          <p:cNvSpPr/>
          <p:nvPr userDrawn="1"/>
        </p:nvSpPr>
        <p:spPr>
          <a:xfrm>
            <a:off x="240890" y="213852"/>
            <a:ext cx="11710220" cy="643029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37DA71A-387B-B191-0924-48A93ABB56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2993" y="6339501"/>
            <a:ext cx="2519916" cy="242127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 sz="1100">
                <a:solidFill>
                  <a:schemeClr val="bg1"/>
                </a:solidFill>
              </a:defRPr>
            </a:lvl2pPr>
            <a:lvl3pPr marL="914400" indent="0" algn="ctr">
              <a:buNone/>
              <a:defRPr sz="1100">
                <a:solidFill>
                  <a:schemeClr val="bg1"/>
                </a:solidFill>
              </a:defRPr>
            </a:lvl3pPr>
            <a:lvl4pPr marL="1371600" indent="0" algn="ctr">
              <a:buNone/>
              <a:defRPr sz="1100">
                <a:solidFill>
                  <a:schemeClr val="bg1"/>
                </a:solidFill>
              </a:defRPr>
            </a:lvl4pPr>
            <a:lvl5pPr marL="1828800" indent="0" algn="ctr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AD478-F6CC-3B8A-5944-D479D9C457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2992" y="1073294"/>
            <a:ext cx="1446015" cy="1488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4BB87C-AD7B-6A71-CBD7-01DA2E096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2214" y="2770200"/>
            <a:ext cx="9247238" cy="151908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CEDFEB5-E6FD-FBA8-7C48-275B6804556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2214" y="4440896"/>
            <a:ext cx="9239863" cy="1087253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D23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B98EFEFE-B2DB-8746-B037-5FE9688190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2993" y="249372"/>
            <a:ext cx="2519916" cy="244360"/>
          </a:xfrm>
        </p:spPr>
        <p:txBody>
          <a:bodyPr>
            <a:no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 sz="1100">
                <a:solidFill>
                  <a:schemeClr val="bg1"/>
                </a:solidFill>
              </a:defRPr>
            </a:lvl2pPr>
            <a:lvl3pPr marL="914400" indent="0" algn="ctr">
              <a:buNone/>
              <a:defRPr sz="1100">
                <a:solidFill>
                  <a:schemeClr val="bg1"/>
                </a:solidFill>
              </a:defRPr>
            </a:lvl3pPr>
            <a:lvl4pPr marL="1371600" indent="0" algn="ctr">
              <a:buNone/>
              <a:defRPr sz="1100">
                <a:solidFill>
                  <a:schemeClr val="bg1"/>
                </a:solidFill>
              </a:defRPr>
            </a:lvl4pPr>
            <a:lvl5pPr marL="1828800" indent="0" algn="ctr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2104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37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461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4631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68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15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9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63227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1580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03EFAED-751C-694F-8251-7EFC5019D49C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9131963-66C4-CB41-8EAA-94C364E726C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6676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3662" r:id="rId14"/>
    <p:sldLayoutId id="2147483663" r:id="rId15"/>
    <p:sldLayoutId id="2147483664" r:id="rId16"/>
    <p:sldLayoutId id="2147483665" r:id="rId17"/>
    <p:sldLayoutId id="2147484152" r:id="rId18"/>
    <p:sldLayoutId id="2147484153" r:id="rId19"/>
    <p:sldLayoutId id="2147484154" r:id="rId20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microsoft.com/office/2018/10/relationships/comments" Target="../comments/modernComment_86A1593_FF9D520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D66EC5-9D84-1FAD-E9B5-1C0AAC12D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FDE8EB-E00A-8A42-84C5-78B9B2D65C80}"/>
              </a:ext>
            </a:extLst>
          </p:cNvPr>
          <p:cNvSpPr txBox="1"/>
          <p:nvPr/>
        </p:nvSpPr>
        <p:spPr>
          <a:xfrm>
            <a:off x="3216165" y="2432434"/>
            <a:ext cx="65929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 </a:t>
            </a:r>
            <a:r>
              <a:rPr lang="en-US" sz="4800" b="1" dirty="0"/>
              <a:t>DATA STANDARDS FOR                       	INTEROPERABILITY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E1FD4-99EB-2765-4BFE-00F9FF43CEB1}"/>
              </a:ext>
            </a:extLst>
          </p:cNvPr>
          <p:cNvSpPr txBox="1"/>
          <p:nvPr/>
        </p:nvSpPr>
        <p:spPr>
          <a:xfrm>
            <a:off x="5387546" y="4645217"/>
            <a:ext cx="6413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FFFF00"/>
                </a:solidFill>
              </a:rPr>
              <a:t>Paul Wormeli  </a:t>
            </a:r>
          </a:p>
          <a:p>
            <a:pPr algn="r"/>
            <a:r>
              <a:rPr lang="en-US" sz="2400" dirty="0">
                <a:solidFill>
                  <a:srgbClr val="FFFF00"/>
                </a:solidFill>
              </a:rPr>
              <a:t>Co-Chair  </a:t>
            </a:r>
          </a:p>
          <a:p>
            <a:pPr algn="r"/>
            <a:r>
              <a:rPr lang="en-US" sz="2400" dirty="0">
                <a:solidFill>
                  <a:srgbClr val="FFFF00"/>
                </a:solidFill>
              </a:rPr>
              <a:t>NIEMOpen Business Architecture Committee</a:t>
            </a:r>
          </a:p>
        </p:txBody>
      </p:sp>
    </p:spTree>
    <p:extLst>
      <p:ext uri="{BB962C8B-B14F-4D97-AF65-F5344CB8AC3E}">
        <p14:creationId xmlns:p14="http://schemas.microsoft.com/office/powerpoint/2010/main" val="656527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754" name="Rectangle 31753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/>
              <a:t>Key technologies</a:t>
            </a:r>
            <a:endParaRPr lang="en-US" dirty="0"/>
          </a:p>
        </p:txBody>
      </p:sp>
      <p:pic>
        <p:nvPicPr>
          <p:cNvPr id="31749" name="Picture 31748" descr="A digitally rendered city with numbers">
            <a:extLst>
              <a:ext uri="{FF2B5EF4-FFF2-40B4-BE49-F238E27FC236}">
                <a16:creationId xmlns:a16="http://schemas.microsoft.com/office/drawing/2014/main" id="{E77A1F97-154E-D107-617F-CF9F052A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32" r="44628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31756" name="Rectangle 31755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5100824" y="1566040"/>
            <a:ext cx="6176776" cy="5291959"/>
          </a:xfrm>
        </p:spPr>
        <p:txBody>
          <a:bodyPr>
            <a:normAutofit/>
          </a:bodyPr>
          <a:lstStyle/>
          <a:p>
            <a:r>
              <a:rPr lang="en-US" sz="2400" dirty="0"/>
              <a:t>Digital evidence management across agencies</a:t>
            </a:r>
          </a:p>
          <a:p>
            <a:pPr lvl="1"/>
            <a:r>
              <a:rPr lang="en-US" sz="2400" dirty="0"/>
              <a:t>Interaction of body-worn, dash, and surveillance cameras</a:t>
            </a:r>
          </a:p>
          <a:p>
            <a:r>
              <a:rPr lang="en-US" sz="2400" dirty="0"/>
              <a:t>Knowledge graph technologies to define business rules and data relationships</a:t>
            </a:r>
          </a:p>
          <a:p>
            <a:r>
              <a:rPr lang="en-US" sz="2400" dirty="0"/>
              <a:t>Entity resolved knowledge graph</a:t>
            </a:r>
          </a:p>
          <a:p>
            <a:r>
              <a:rPr lang="en-US" sz="2400" dirty="0"/>
              <a:t>Generative AI to construct inquiries</a:t>
            </a:r>
          </a:p>
          <a:p>
            <a:r>
              <a:rPr lang="en-US" sz="2400" dirty="0"/>
              <a:t>Standards-based AI for data extraction</a:t>
            </a:r>
          </a:p>
          <a:p>
            <a:r>
              <a:rPr lang="en-US" sz="2400" dirty="0"/>
              <a:t>Multi-dimensional business intelligence</a:t>
            </a:r>
          </a:p>
          <a:p>
            <a:r>
              <a:rPr lang="en-US" sz="2400" dirty="0"/>
              <a:t>AI-based video and audio integration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58104" y="4132470"/>
            <a:ext cx="8933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defRPr/>
            </a:pP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005170"/>
                </a:solidFill>
                <a:effectLst/>
                <a:uLnTx/>
                <a:uFillTx/>
                <a:latin typeface="Bahnschrift" panose="020B0502040204020203" pitchFamily="34" charset="0"/>
                <a:ea typeface="+mn-ea"/>
                <a:cs typeface="+mn-cs"/>
              </a:rPr>
              <a:t>Data </a:t>
            </a:r>
            <a:r>
              <a:rPr lang="en-US" sz="4400" b="1" dirty="0">
                <a:solidFill>
                  <a:srgbClr val="005170"/>
                </a:solidFill>
                <a:latin typeface="Bahnschrift" panose="020B0502040204020203" pitchFamily="34" charset="0"/>
              </a:rPr>
              <a:t>Interoperability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5170"/>
              </a:solidFill>
              <a:effectLst/>
              <a:uLnTx/>
              <a:uFillTx/>
              <a:latin typeface="Bahnschrift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2025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09FDAFE-A028-05D8-6B94-04BC0D9D0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04" y="1153103"/>
            <a:ext cx="9667174" cy="28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0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CAF8EF-4464-BC4D-BBC5-5EA178F3B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528" y="1994655"/>
            <a:ext cx="5593337" cy="198120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30000"/>
              </a:lnSpc>
            </a:pPr>
            <a:r>
              <a:rPr lang="en-US" sz="4800" cap="none" spc="-100" dirty="0">
                <a:solidFill>
                  <a:srgbClr val="000000"/>
                </a:solidFill>
                <a:latin typeface="+mn-lt"/>
              </a:rPr>
              <a:t>Enable Interagency And Cross-Domain Information Sharing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1D53C1-652A-EF46-8B9E-AE77ECC7696D}"/>
              </a:ext>
            </a:extLst>
          </p:cNvPr>
          <p:cNvSpPr txBox="1"/>
          <p:nvPr/>
        </p:nvSpPr>
        <p:spPr>
          <a:xfrm>
            <a:off x="990343" y="1012563"/>
            <a:ext cx="7852535" cy="5078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600" b="1" cap="all" spc="-100">
                <a:solidFill>
                  <a:srgbClr val="00517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</a:rPr>
              <a:t>Mission:</a:t>
            </a:r>
          </a:p>
        </p:txBody>
      </p:sp>
      <p:pic>
        <p:nvPicPr>
          <p:cNvPr id="1026" name="Picture 2" descr="DALL-E">
            <a:extLst>
              <a:ext uri="{FF2B5EF4-FFF2-40B4-BE49-F238E27FC236}">
                <a16:creationId xmlns:a16="http://schemas.microsoft.com/office/drawing/2014/main" id="{8D7FD886-A347-91DE-9F43-2D9EDC63A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049" y="1520394"/>
            <a:ext cx="4526280" cy="452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8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hevron 30"/>
          <p:cNvSpPr/>
          <p:nvPr/>
        </p:nvSpPr>
        <p:spPr>
          <a:xfrm rot="10800000">
            <a:off x="7982365" y="1562440"/>
            <a:ext cx="3103169" cy="2714949"/>
          </a:xfrm>
          <a:prstGeom prst="chevron">
            <a:avLst>
              <a:gd name="adj" fmla="val 16316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11B3D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941534" y="1562440"/>
            <a:ext cx="3103169" cy="2714949"/>
          </a:xfrm>
          <a:prstGeom prst="chevron">
            <a:avLst>
              <a:gd name="adj" fmla="val 16316"/>
            </a:avLst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rgbClr val="011B3D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294333" y="3918512"/>
            <a:ext cx="2438400" cy="566928"/>
          </a:xfrm>
          <a:prstGeom prst="roundRect">
            <a:avLst/>
          </a:prstGeom>
          <a:solidFill>
            <a:srgbClr val="011B3D"/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tIns="91440" bIns="91440" rtlCol="0" anchor="ctr">
            <a:flatTx/>
          </a:bodyPr>
          <a:lstStyle/>
          <a:p>
            <a:pPr algn="ctr">
              <a:lnSpc>
                <a:spcPct val="80000"/>
              </a:lnSpc>
            </a:pPr>
            <a:r>
              <a:rPr lang="en-US" sz="2100" b="1" dirty="0">
                <a:solidFill>
                  <a:schemeClr val="bg1"/>
                </a:solidFill>
                <a:latin typeface="Arial"/>
                <a:cs typeface="Arial"/>
              </a:rPr>
              <a:t>NIEMOpen</a:t>
            </a:r>
          </a:p>
        </p:txBody>
      </p:sp>
      <p:pic>
        <p:nvPicPr>
          <p:cNvPr id="8" name="Picture 7" descr="dim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282" y="1385083"/>
            <a:ext cx="3826502" cy="2730731"/>
          </a:xfrm>
          <a:prstGeom prst="rect">
            <a:avLst/>
          </a:prstGeom>
        </p:spPr>
      </p:pic>
      <p:sp>
        <p:nvSpPr>
          <p:cNvPr id="16" name="Title 33"/>
          <p:cNvSpPr>
            <a:spLocks noGrp="1"/>
          </p:cNvSpPr>
          <p:nvPr>
            <p:ph type="title"/>
          </p:nvPr>
        </p:nvSpPr>
        <p:spPr>
          <a:xfrm>
            <a:off x="1524000" y="461101"/>
            <a:ext cx="10474711" cy="461665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 defTabSz="457200"/>
            <a:r>
              <a:rPr lang="en-US" sz="3000" b="1" dirty="0">
                <a:solidFill>
                  <a:srgbClr val="004282"/>
                </a:solidFill>
                <a:ea typeface="+mn-ea"/>
                <a:cs typeface="+mn-cs"/>
              </a:rPr>
              <a:t>Semantic and syntactic data standards</a:t>
            </a:r>
          </a:p>
        </p:txBody>
      </p:sp>
      <p:grpSp>
        <p:nvGrpSpPr>
          <p:cNvPr id="2" name="Group 27"/>
          <p:cNvGrpSpPr>
            <a:grpSpLocks noChangeAspect="1"/>
          </p:cNvGrpSpPr>
          <p:nvPr/>
        </p:nvGrpSpPr>
        <p:grpSpPr>
          <a:xfrm>
            <a:off x="2048403" y="2071591"/>
            <a:ext cx="2534041" cy="1631303"/>
            <a:chOff x="0" y="2395667"/>
            <a:chExt cx="3143947" cy="2023933"/>
          </a:xfrm>
        </p:grpSpPr>
        <p:pic>
          <p:nvPicPr>
            <p:cNvPr id="27" name="Picture 26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1770"/>
              <a:ext cx="1672672" cy="1672672"/>
            </a:xfrm>
            <a:prstGeom prst="rect">
              <a:avLst/>
            </a:prstGeom>
          </p:spPr>
        </p:pic>
        <p:pic>
          <p:nvPicPr>
            <p:cNvPr id="26" name="Picture 25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275" y="2461770"/>
              <a:ext cx="1672672" cy="1672672"/>
            </a:xfrm>
            <a:prstGeom prst="rect">
              <a:avLst/>
            </a:prstGeom>
          </p:spPr>
        </p:pic>
        <p:pic>
          <p:nvPicPr>
            <p:cNvPr id="6" name="Picture 5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67" y="2395667"/>
              <a:ext cx="2023933" cy="2023933"/>
            </a:xfrm>
            <a:prstGeom prst="rect">
              <a:avLst/>
            </a:prstGeom>
          </p:spPr>
        </p:pic>
      </p:grpSp>
      <p:sp>
        <p:nvSpPr>
          <p:cNvPr id="19" name="Rectangle 18"/>
          <p:cNvSpPr/>
          <p:nvPr/>
        </p:nvSpPr>
        <p:spPr>
          <a:xfrm rot="16200000">
            <a:off x="3728218" y="2658089"/>
            <a:ext cx="1669376" cy="3616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200" b="1" spc="300" dirty="0">
                <a:latin typeface="Arial Black"/>
                <a:cs typeface="Arial Black"/>
              </a:rPr>
              <a:t>INTERFACE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21814" y="2662517"/>
            <a:ext cx="1324722" cy="4588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dirty="0">
                <a:latin typeface="Arial Black"/>
                <a:cs typeface="Arial Black"/>
              </a:rPr>
              <a:t>LEGACY</a:t>
            </a:r>
          </a:p>
          <a:p>
            <a:pPr algn="ctr">
              <a:lnSpc>
                <a:spcPct val="80000"/>
              </a:lnSpc>
            </a:pPr>
            <a:r>
              <a:rPr lang="en-US" sz="1100" b="1" dirty="0">
                <a:latin typeface="Arial Black"/>
                <a:cs typeface="Arial Black"/>
              </a:rPr>
              <a:t>DATABASES</a:t>
            </a:r>
          </a:p>
        </p:txBody>
      </p:sp>
      <p:grpSp>
        <p:nvGrpSpPr>
          <p:cNvPr id="3" name="Group 34"/>
          <p:cNvGrpSpPr>
            <a:grpSpLocks noChangeAspect="1"/>
          </p:cNvGrpSpPr>
          <p:nvPr/>
        </p:nvGrpSpPr>
        <p:grpSpPr>
          <a:xfrm>
            <a:off x="8462508" y="2071591"/>
            <a:ext cx="2534041" cy="1631303"/>
            <a:chOff x="0" y="2395667"/>
            <a:chExt cx="3143947" cy="2023933"/>
          </a:xfrm>
        </p:grpSpPr>
        <p:pic>
          <p:nvPicPr>
            <p:cNvPr id="37" name="Picture 36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1770"/>
              <a:ext cx="1672672" cy="1672672"/>
            </a:xfrm>
            <a:prstGeom prst="rect">
              <a:avLst/>
            </a:prstGeom>
          </p:spPr>
        </p:pic>
        <p:pic>
          <p:nvPicPr>
            <p:cNvPr id="38" name="Picture 37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1275" y="2461770"/>
              <a:ext cx="1672672" cy="1672672"/>
            </a:xfrm>
            <a:prstGeom prst="rect">
              <a:avLst/>
            </a:prstGeom>
          </p:spPr>
        </p:pic>
        <p:pic>
          <p:nvPicPr>
            <p:cNvPr id="39" name="Picture 38" descr="database_icon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67" y="2395667"/>
              <a:ext cx="2023933" cy="2023933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9036501" y="2662517"/>
            <a:ext cx="1324722" cy="45884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tx1"/>
            </a:solidFill>
          </a:ln>
        </p:spPr>
        <p:txBody>
          <a:bodyPr wrap="none" lIns="182880" tIns="91440" rIns="182880" bIns="91440" rtlCol="0" anchor="ctr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00" b="1" dirty="0">
                <a:latin typeface="Arial Black"/>
                <a:cs typeface="Arial Black"/>
              </a:rPr>
              <a:t>LEGACY</a:t>
            </a:r>
          </a:p>
          <a:p>
            <a:pPr algn="ctr">
              <a:lnSpc>
                <a:spcPct val="80000"/>
              </a:lnSpc>
            </a:pPr>
            <a:r>
              <a:rPr lang="en-US" sz="1100" b="1" dirty="0">
                <a:latin typeface="Arial Black"/>
                <a:cs typeface="Arial Black"/>
              </a:rPr>
              <a:t>DATABASES</a:t>
            </a:r>
          </a:p>
        </p:txBody>
      </p:sp>
      <p:sp>
        <p:nvSpPr>
          <p:cNvPr id="24" name="Flowchart: Punched Tape 49"/>
          <p:cNvSpPr/>
          <p:nvPr/>
        </p:nvSpPr>
        <p:spPr>
          <a:xfrm>
            <a:off x="5691914" y="2546913"/>
            <a:ext cx="1643241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45720" bIns="4572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100" b="1" dirty="0">
                <a:solidFill>
                  <a:srgbClr val="011B3D"/>
                </a:solidFill>
                <a:latin typeface="Arial Black"/>
                <a:cs typeface="Arial Black"/>
              </a:rPr>
              <a:t>COMMONLY FORMATTED DATA    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7592096" y="2658089"/>
            <a:ext cx="1669376" cy="36161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200" b="1" spc="300" dirty="0">
                <a:latin typeface="Arial Black"/>
                <a:cs typeface="Arial Black"/>
              </a:rPr>
              <a:t>INTERFACE</a:t>
            </a:r>
          </a:p>
        </p:txBody>
      </p:sp>
      <p:grpSp>
        <p:nvGrpSpPr>
          <p:cNvPr id="22" name="Group 47"/>
          <p:cNvGrpSpPr>
            <a:grpSpLocks/>
          </p:cNvGrpSpPr>
          <p:nvPr/>
        </p:nvGrpSpPr>
        <p:grpSpPr bwMode="auto">
          <a:xfrm>
            <a:off x="609600" y="-3810"/>
            <a:ext cx="571500" cy="1104900"/>
            <a:chOff x="-1" y="7669"/>
            <a:chExt cx="476265" cy="920432"/>
          </a:xfrm>
          <a:solidFill>
            <a:srgbClr val="C9920E"/>
          </a:solidFill>
        </p:grpSpPr>
        <p:sp>
          <p:nvSpPr>
            <p:cNvPr id="23" name="Rectangle 22"/>
            <p:cNvSpPr/>
            <p:nvPr/>
          </p:nvSpPr>
          <p:spPr>
            <a:xfrm flipH="1">
              <a:off x="-1" y="7669"/>
              <a:ext cx="476265" cy="920432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160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8264" y="656733"/>
              <a:ext cx="33973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8264" y="717037"/>
              <a:ext cx="33973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8264" y="778928"/>
              <a:ext cx="33973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0258B23-F4F1-DCA6-105D-49281B6B2709}"/>
              </a:ext>
            </a:extLst>
          </p:cNvPr>
          <p:cNvSpPr txBox="1"/>
          <p:nvPr/>
        </p:nvSpPr>
        <p:spPr>
          <a:xfrm>
            <a:off x="2359067" y="4851305"/>
            <a:ext cx="8637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</a:rPr>
              <a:t>Community-based data standards for information exchanges and building enterprise ontologies</a:t>
            </a:r>
          </a:p>
        </p:txBody>
      </p:sp>
    </p:spTree>
    <p:extLst>
      <p:ext uri="{BB962C8B-B14F-4D97-AF65-F5344CB8AC3E}">
        <p14:creationId xmlns:p14="http://schemas.microsoft.com/office/powerpoint/2010/main" val="387771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5D0B14F-B94C-1645-9C90-DC5FB085E5E3}"/>
              </a:ext>
            </a:extLst>
          </p:cNvPr>
          <p:cNvSpPr/>
          <p:nvPr/>
        </p:nvSpPr>
        <p:spPr>
          <a:xfrm>
            <a:off x="3153103" y="706820"/>
            <a:ext cx="5885794" cy="54443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BC0E4-8417-CC4D-905A-037DD541EFB9}"/>
              </a:ext>
            </a:extLst>
          </p:cNvPr>
          <p:cNvSpPr txBox="1"/>
          <p:nvPr/>
        </p:nvSpPr>
        <p:spPr>
          <a:xfrm>
            <a:off x="793527" y="490762"/>
            <a:ext cx="3109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The Voices</a:t>
            </a:r>
          </a:p>
          <a:p>
            <a:r>
              <a:rPr lang="en-US" sz="3200" dirty="0">
                <a:solidFill>
                  <a:srgbClr val="0070C0"/>
                </a:solidFill>
              </a:rPr>
              <a:t>Of </a:t>
            </a:r>
            <a:r>
              <a:rPr lang="en-US" sz="3200" dirty="0" err="1">
                <a:solidFill>
                  <a:srgbClr val="0070C0"/>
                </a:solidFill>
              </a:rPr>
              <a:t>NIEMOpen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C474-0F3A-DE41-9976-DB00D4D6C032}"/>
              </a:ext>
            </a:extLst>
          </p:cNvPr>
          <p:cNvSpPr txBox="1"/>
          <p:nvPr/>
        </p:nvSpPr>
        <p:spPr>
          <a:xfrm>
            <a:off x="709607" y="3565239"/>
            <a:ext cx="350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 panose="030F0902030302020204" pitchFamily="66" charset="0"/>
              </a:rPr>
              <a:t>COLLABORATION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603FA-24F7-684C-A0B1-F58568FA20B9}"/>
              </a:ext>
            </a:extLst>
          </p:cNvPr>
          <p:cNvSpPr txBox="1"/>
          <p:nvPr/>
        </p:nvSpPr>
        <p:spPr>
          <a:xfrm>
            <a:off x="5370785" y="6311796"/>
            <a:ext cx="145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 panose="030F0902030302020204" pitchFamily="66" charset="0"/>
              </a:rPr>
              <a:t>EQUALITY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0B42B8-5DF7-6741-9A55-EB593A40336E}"/>
              </a:ext>
            </a:extLst>
          </p:cNvPr>
          <p:cNvSpPr txBox="1"/>
          <p:nvPr/>
        </p:nvSpPr>
        <p:spPr>
          <a:xfrm>
            <a:off x="9310746" y="3492731"/>
            <a:ext cx="3502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Comic Sans MS" panose="030F0902030302020204" pitchFamily="66" charset="0"/>
              </a:rPr>
              <a:t>CONSENSUS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E0D8B5-8474-2C41-9026-335FE6F7AF03}"/>
              </a:ext>
            </a:extLst>
          </p:cNvPr>
          <p:cNvSpPr/>
          <p:nvPr/>
        </p:nvSpPr>
        <p:spPr bwMode="auto">
          <a:xfrm>
            <a:off x="3325208" y="3770998"/>
            <a:ext cx="3074636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Tribal/Territorial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202426-94D1-F848-AABB-3E4BA7B2C470}"/>
              </a:ext>
            </a:extLst>
          </p:cNvPr>
          <p:cNvSpPr/>
          <p:nvPr/>
        </p:nvSpPr>
        <p:spPr bwMode="auto">
          <a:xfrm>
            <a:off x="6287755" y="1724582"/>
            <a:ext cx="1599985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Federal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0984EC-3E4E-734A-82AB-BEB02A80CB77}"/>
              </a:ext>
            </a:extLst>
          </p:cNvPr>
          <p:cNvSpPr/>
          <p:nvPr/>
        </p:nvSpPr>
        <p:spPr bwMode="auto">
          <a:xfrm>
            <a:off x="6663554" y="2754376"/>
            <a:ext cx="1906845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Industry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1FBB1D-C394-3A4B-B28C-7B9FDB31824D}"/>
              </a:ext>
            </a:extLst>
          </p:cNvPr>
          <p:cNvSpPr/>
          <p:nvPr/>
        </p:nvSpPr>
        <p:spPr bwMode="auto">
          <a:xfrm>
            <a:off x="4084120" y="1689005"/>
            <a:ext cx="1599985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State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1EB420-FBAF-7E47-8B06-04C237717493}"/>
              </a:ext>
            </a:extLst>
          </p:cNvPr>
          <p:cNvSpPr/>
          <p:nvPr/>
        </p:nvSpPr>
        <p:spPr bwMode="auto">
          <a:xfrm>
            <a:off x="6671693" y="3510407"/>
            <a:ext cx="1906845" cy="888366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Private</a:t>
            </a: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Sector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257B4B-02E3-F949-89BF-8347C75C0B25}"/>
              </a:ext>
            </a:extLst>
          </p:cNvPr>
          <p:cNvSpPr/>
          <p:nvPr/>
        </p:nvSpPr>
        <p:spPr bwMode="auto">
          <a:xfrm>
            <a:off x="3610372" y="2740066"/>
            <a:ext cx="2504308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International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C42403-636E-1841-AA77-485EC8516AE0}"/>
              </a:ext>
            </a:extLst>
          </p:cNvPr>
          <p:cNvSpPr/>
          <p:nvPr/>
        </p:nvSpPr>
        <p:spPr bwMode="auto">
          <a:xfrm>
            <a:off x="5221230" y="918013"/>
            <a:ext cx="1599985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Local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A09EC5-9B37-CF44-FE3A-63F9E2954638}"/>
              </a:ext>
            </a:extLst>
          </p:cNvPr>
          <p:cNvSpPr/>
          <p:nvPr/>
        </p:nvSpPr>
        <p:spPr bwMode="auto">
          <a:xfrm>
            <a:off x="4794913" y="5187429"/>
            <a:ext cx="2095668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Non-Profit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BD6AB3-E0C9-0C8D-8EF4-CEE601DC258B}"/>
              </a:ext>
            </a:extLst>
          </p:cNvPr>
          <p:cNvSpPr/>
          <p:nvPr/>
        </p:nvSpPr>
        <p:spPr bwMode="auto">
          <a:xfrm>
            <a:off x="5812581" y="4474811"/>
            <a:ext cx="2017267" cy="674623"/>
          </a:xfrm>
          <a:prstGeom prst="ellipse">
            <a:avLst/>
          </a:prstGeom>
          <a:gradFill>
            <a:gsLst>
              <a:gs pos="0">
                <a:srgbClr val="9EB3B6"/>
              </a:gs>
              <a:gs pos="100000">
                <a:schemeClr val="bg1"/>
              </a:gs>
            </a:gsLst>
          </a:gradFill>
          <a:ln>
            <a:solidFill>
              <a:srgbClr val="5C7073"/>
            </a:solidFill>
          </a:ln>
          <a:effectLst>
            <a:innerShdw blurRad="371475" dir="13500000">
              <a:schemeClr val="bg1"/>
            </a:innerShdw>
            <a:reflection stA="30000" endPos="10000" dist="127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b="1" spc="-50" dirty="0">
                <a:solidFill>
                  <a:srgbClr val="304776"/>
                </a:solidFill>
                <a:latin typeface="Arial"/>
                <a:cs typeface="Arial"/>
              </a:rPr>
              <a:t>Academia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02C58-571D-8B6D-6C94-DD84C11325E9}"/>
              </a:ext>
            </a:extLst>
          </p:cNvPr>
          <p:cNvSpPr txBox="1"/>
          <p:nvPr/>
        </p:nvSpPr>
        <p:spPr>
          <a:xfrm>
            <a:off x="9310746" y="490762"/>
            <a:ext cx="2438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 OASIS Open Project</a:t>
            </a:r>
          </a:p>
        </p:txBody>
      </p:sp>
    </p:spTree>
    <p:extLst>
      <p:ext uri="{BB962C8B-B14F-4D97-AF65-F5344CB8AC3E}">
        <p14:creationId xmlns:p14="http://schemas.microsoft.com/office/powerpoint/2010/main" val="718775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E5D6F2F-6074-4DD8-B135-C06BA9BE1C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388938"/>
            <a:ext cx="10363200" cy="504825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13335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65" dirty="0" err="1">
                <a:solidFill>
                  <a:srgbClr val="005170"/>
                </a:solidFill>
              </a:rPr>
              <a:t>NIEMOpen</a:t>
            </a:r>
            <a:r>
              <a:rPr lang="en-US" sz="3200" spc="-65" dirty="0">
                <a:solidFill>
                  <a:srgbClr val="005170"/>
                </a:solidFill>
              </a:rPr>
              <a:t> Model Content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25041" y="1207529"/>
            <a:ext cx="5694290" cy="245463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NIEMOpen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has 17 Domains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Agriculture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Biometrics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Chemical, Biological, Radiological, &amp; Nuclear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Cyber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Emergency Management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Human Services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Immigration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Infrastructure Protection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34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Intelligence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International Trade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International Human Services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 &amp; Development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Justice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Maritime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Military Operations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Screening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Surface Transportation</a:t>
            </a:r>
          </a:p>
        </p:txBody>
      </p:sp>
      <p:pic>
        <p:nvPicPr>
          <p:cNvPr id="11" name="Picture 10" descr="Untitled.png">
            <a:extLst>
              <a:ext uri="{FF2B5EF4-FFF2-40B4-BE49-F238E27FC236}">
                <a16:creationId xmlns:a16="http://schemas.microsoft.com/office/drawing/2014/main" id="{C8B89627-5055-4711-8208-08F022C71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90" y="1987952"/>
            <a:ext cx="5278510" cy="33484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F3DB64C-F569-4F44-8962-A4777ED7CE91}"/>
              </a:ext>
            </a:extLst>
          </p:cNvPr>
          <p:cNvCxnSpPr>
            <a:cxnSpLocks/>
          </p:cNvCxnSpPr>
          <p:nvPr/>
        </p:nvCxnSpPr>
        <p:spPr>
          <a:xfrm flipH="1">
            <a:off x="8260970" y="3635777"/>
            <a:ext cx="809624" cy="1676104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tailEnd type="arrow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wordle.png">
            <a:extLst>
              <a:ext uri="{FF2B5EF4-FFF2-40B4-BE49-F238E27FC236}">
                <a16:creationId xmlns:a16="http://schemas.microsoft.com/office/drawing/2014/main" id="{F4AC362F-B9F0-48BC-9AAE-E5A5A7A0D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222" y="5311881"/>
            <a:ext cx="2231136" cy="1103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40AD3E-E445-4403-A8C3-46EE6117B704}"/>
              </a:ext>
            </a:extLst>
          </p:cNvPr>
          <p:cNvSpPr txBox="1"/>
          <p:nvPr/>
        </p:nvSpPr>
        <p:spPr>
          <a:xfrm>
            <a:off x="636441" y="4012931"/>
            <a:ext cx="56942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Features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20,000+ harmonized data components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Naming and design rules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Common model format supporting XML,JSON, RDF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334052"/>
                </a:solidFill>
                <a:latin typeface="Arial"/>
              </a:rPr>
              <a:t>Open source API and development tools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4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2815F4-0B83-BAD7-E63D-769E417E7349}"/>
              </a:ext>
            </a:extLst>
          </p:cNvPr>
          <p:cNvSpPr txBox="1"/>
          <p:nvPr/>
        </p:nvSpPr>
        <p:spPr>
          <a:xfrm>
            <a:off x="8502555" y="388275"/>
            <a:ext cx="30798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See more at </a:t>
            </a:r>
          </a:p>
          <a:p>
            <a:r>
              <a:rPr lang="en-US" sz="3200" b="1" dirty="0" err="1"/>
              <a:t>NIEMOpen.org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5490643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90CED2-72DA-49F5-8068-294F7EEF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F593DE50-CDF6-18E8-E7BA-B283DE1E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NIEMOpen Offers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EC440ACB-EA51-6139-08DC-83A1C3DA613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0" cy="0"/>
          </a:xfr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  <a:defRPr/>
            </a:pPr>
            <a:fld id="{2F2F552B-1952-B44E-8CAB-5705F0ACD2E2}" type="slidenum">
              <a:rPr lang="uk-UA" sz="800" cap="all" smtClean="0">
                <a:solidFill>
                  <a:srgbClr val="0B2338"/>
                </a:solidFill>
                <a:latin typeface="Arial"/>
              </a:rPr>
              <a:pPr algn="r">
                <a:spcAft>
                  <a:spcPts val="600"/>
                </a:spcAft>
                <a:defRPr/>
              </a:pPr>
              <a:t>16</a:t>
            </a:fld>
            <a:endParaRPr lang="uk-UA" sz="800" cap="all">
              <a:solidFill>
                <a:srgbClr val="0B2338"/>
              </a:solidFill>
              <a:latin typeface="Arial"/>
            </a:endParaRPr>
          </a:p>
        </p:txBody>
      </p:sp>
      <p:graphicFrame>
        <p:nvGraphicFramePr>
          <p:cNvPr id="20" name="Content Placeholder 3">
            <a:extLst>
              <a:ext uri="{FF2B5EF4-FFF2-40B4-BE49-F238E27FC236}">
                <a16:creationId xmlns:a16="http://schemas.microsoft.com/office/drawing/2014/main" id="{7103B417-219B-523F-2FCA-CAB05B4EC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3433815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48632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A1BF5-A664-42B5-9AB9-085DFF7F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NIEMOpen--an Open Source standard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3E2B6-20BA-4564-8539-CF10B205C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6720" y="791570"/>
            <a:ext cx="4892308" cy="5262390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Aligns with the National Institute of Standards and Technology</a:t>
            </a:r>
          </a:p>
          <a:p>
            <a:r>
              <a:rPr lang="en-US" sz="2800" dirty="0">
                <a:solidFill>
                  <a:schemeClr val="tx2"/>
                </a:solidFill>
              </a:rPr>
              <a:t>Consistent with government and industry formal standards</a:t>
            </a:r>
          </a:p>
          <a:p>
            <a:r>
              <a:rPr lang="en-US" sz="2800" dirty="0">
                <a:solidFill>
                  <a:schemeClr val="tx2"/>
                </a:solidFill>
              </a:rPr>
              <a:t>Inherent Interoperability due to rigor in vetting standards</a:t>
            </a:r>
          </a:p>
          <a:p>
            <a:r>
              <a:rPr lang="en-US" sz="2800" dirty="0">
                <a:solidFill>
                  <a:schemeClr val="tx2"/>
                </a:solidFill>
              </a:rPr>
              <a:t>Potential to be an ANSI or ISO standard</a:t>
            </a:r>
          </a:p>
          <a:p>
            <a:r>
              <a:rPr lang="en-US" sz="2800" dirty="0">
                <a:solidFill>
                  <a:schemeClr val="tx2"/>
                </a:solidFill>
              </a:rPr>
              <a:t>Increased visibility, contribution, and use by open-source tool developers</a:t>
            </a:r>
          </a:p>
          <a:p>
            <a:r>
              <a:rPr lang="en-US" sz="2800" dirty="0">
                <a:solidFill>
                  <a:schemeClr val="tx2"/>
                </a:solidFill>
              </a:rPr>
              <a:t>Free to all users in government or industry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321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200" spc="-100" dirty="0">
                <a:solidFill>
                  <a:srgbClr val="005170"/>
                </a:solidFill>
                <a:latin typeface="Arial"/>
              </a:rPr>
              <a:t>NIEMOpen Is About Cooperation, Not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219200" y="1284232"/>
            <a:ext cx="11079192" cy="47779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</a:t>
            </a:r>
            <a:r>
              <a:rPr lang="en-US" sz="2400" dirty="0"/>
              <a:t>ata components chosen and harmonized by consensus among </a:t>
            </a:r>
            <a:r>
              <a:rPr lang="en-US" dirty="0"/>
              <a:t>users</a:t>
            </a:r>
            <a:endParaRPr lang="en-US" sz="2400" dirty="0"/>
          </a:p>
          <a:p>
            <a:r>
              <a:rPr lang="en-US" sz="2400" dirty="0"/>
              <a:t>Components are established when participants believe that a common definition will make their exchanges easier to create and implement</a:t>
            </a:r>
          </a:p>
          <a:p>
            <a:r>
              <a:rPr lang="en-US" sz="2400" dirty="0"/>
              <a:t>Each domain changes on its own</a:t>
            </a:r>
            <a:br>
              <a:rPr lang="en-US" sz="2400" dirty="0"/>
            </a:br>
            <a:r>
              <a:rPr lang="en-US" sz="2400" dirty="0"/>
              <a:t>schedule, under its own control</a:t>
            </a:r>
          </a:p>
          <a:p>
            <a:r>
              <a:rPr lang="en-US" sz="2400" dirty="0"/>
              <a:t>Changes in the core or in a domain</a:t>
            </a:r>
            <a:br>
              <a:rPr lang="en-US" sz="2400" dirty="0"/>
            </a:br>
            <a:r>
              <a:rPr lang="en-US" sz="2400" dirty="0"/>
              <a:t>do not force changes in other </a:t>
            </a:r>
            <a:br>
              <a:rPr lang="en-US" sz="2400" dirty="0"/>
            </a:br>
            <a:r>
              <a:rPr lang="en-US" sz="2400" dirty="0"/>
              <a:t>domains or in any data exchange</a:t>
            </a:r>
          </a:p>
          <a:p>
            <a:r>
              <a:rPr lang="en-US" sz="2400" dirty="0"/>
              <a:t>No one is ever required to use a </a:t>
            </a:r>
            <a:br>
              <a:rPr lang="en-US" sz="2400" dirty="0"/>
            </a:br>
            <a:r>
              <a:rPr lang="en-US" sz="2400" dirty="0"/>
              <a:t>component that does not satisfy the </a:t>
            </a:r>
            <a:br>
              <a:rPr lang="en-US" sz="2400" dirty="0"/>
            </a:br>
            <a:r>
              <a:rPr lang="en-US" sz="2400" dirty="0"/>
              <a:t>data exchange needs, so there is no </a:t>
            </a:r>
            <a:br>
              <a:rPr lang="en-US" sz="2400" dirty="0"/>
            </a:br>
            <a:r>
              <a:rPr lang="en-US" sz="2400" dirty="0"/>
              <a:t>leverage for controlling the participants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89" y="2462403"/>
            <a:ext cx="3465401" cy="448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3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F9407D-92B6-CD42-9596-B7596BB3D522}"/>
              </a:ext>
            </a:extLst>
          </p:cNvPr>
          <p:cNvSpPr txBox="1">
            <a:spLocks/>
          </p:cNvSpPr>
          <p:nvPr/>
        </p:nvSpPr>
        <p:spPr>
          <a:xfrm>
            <a:off x="1524000" y="1149950"/>
            <a:ext cx="9143999" cy="1956604"/>
          </a:xfrm>
          <a:prstGeom prst="rect">
            <a:avLst/>
          </a:prstGeom>
          <a:effectLst/>
        </p:spPr>
        <p:txBody>
          <a:bodyPr/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chemeClr val="bg1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pharmaceutical</a:t>
            </a:r>
            <a:br>
              <a:rPr lang="en-US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pc="-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drug monitoring</a:t>
            </a:r>
          </a:p>
        </p:txBody>
      </p:sp>
      <p:pic>
        <p:nvPicPr>
          <p:cNvPr id="5" name="Picture 4" descr="prescription1.png">
            <a:extLst>
              <a:ext uri="{FF2B5EF4-FFF2-40B4-BE49-F238E27FC236}">
                <a16:creationId xmlns:a16="http://schemas.microsoft.com/office/drawing/2014/main" id="{6D2320B6-1E0A-B245-A537-14ADBB41B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29" y="1532545"/>
            <a:ext cx="9144000" cy="4682904"/>
          </a:xfrm>
          <a:prstGeom prst="rect">
            <a:avLst/>
          </a:prstGeom>
        </p:spPr>
      </p:pic>
      <p:sp>
        <p:nvSpPr>
          <p:cNvPr id="6" name="Subtitle 4">
            <a:extLst>
              <a:ext uri="{FF2B5EF4-FFF2-40B4-BE49-F238E27FC236}">
                <a16:creationId xmlns:a16="http://schemas.microsoft.com/office/drawing/2014/main" id="{063531E3-084A-1A47-9E5A-62CECE8A3476}"/>
              </a:ext>
            </a:extLst>
          </p:cNvPr>
          <p:cNvSpPr txBox="1">
            <a:spLocks/>
          </p:cNvSpPr>
          <p:nvPr/>
        </p:nvSpPr>
        <p:spPr>
          <a:xfrm>
            <a:off x="2546070" y="2128252"/>
            <a:ext cx="6722833" cy="109925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3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•"/>
              <a:defRPr sz="24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–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Tx/>
              <a:buFont typeface="Arial"/>
              <a:buChar char="»"/>
              <a:defRPr sz="2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-50" dirty="0"/>
              <a:t>The Standard Prescription </a:t>
            </a:r>
            <a:br>
              <a:rPr lang="en-US" sz="1600" spc="-50" dirty="0"/>
            </a:br>
            <a:r>
              <a:rPr lang="en-US" sz="1600" spc="-50" dirty="0"/>
              <a:t>Monitoring Information Exchange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5A92CA8-D434-A648-9BC5-2AE1EAA96570}"/>
              </a:ext>
            </a:extLst>
          </p:cNvPr>
          <p:cNvSpPr txBox="1">
            <a:spLocks/>
          </p:cNvSpPr>
          <p:nvPr/>
        </p:nvSpPr>
        <p:spPr>
          <a:xfrm>
            <a:off x="-1408670" y="282975"/>
            <a:ext cx="9143999" cy="8669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200" b="1" i="0" kern="1200" cap="all">
                <a:solidFill>
                  <a:schemeClr val="bg1"/>
                </a:solidFill>
                <a:latin typeface="Arial Black"/>
                <a:ea typeface="+mj-ea"/>
                <a:cs typeface="+mj-cs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5000" spc="-1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NIEM IMPACT</a:t>
            </a:r>
            <a:endParaRPr lang="en-US" sz="6500" spc="-1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057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98F2D-3AC0-37F5-A3EB-DA27390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6030FC-FB78-5E4D-92EA-5D9433591EA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02036-7470-26A2-4CD2-2399C444A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084"/>
            <a:ext cx="12191999" cy="6885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20D980-3155-2B88-5BC5-095EA5A8F3F9}"/>
              </a:ext>
            </a:extLst>
          </p:cNvPr>
          <p:cNvSpPr txBox="1"/>
          <p:nvPr/>
        </p:nvSpPr>
        <p:spPr>
          <a:xfrm>
            <a:off x="698865" y="1183949"/>
            <a:ext cx="221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AXIOM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51C37-C639-F899-B82D-EBAA452486F1}"/>
              </a:ext>
            </a:extLst>
          </p:cNvPr>
          <p:cNvSpPr txBox="1"/>
          <p:nvPr/>
        </p:nvSpPr>
        <p:spPr>
          <a:xfrm>
            <a:off x="1176146" y="4099776"/>
            <a:ext cx="10359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Information Sharing </a:t>
            </a:r>
            <a:r>
              <a:rPr lang="en-US" sz="4000" dirty="0">
                <a:solidFill>
                  <a:schemeClr val="bg1"/>
                </a:solidFill>
              </a:rPr>
              <a:t>is at the heart of the criminal justice enterprise</a:t>
            </a:r>
          </a:p>
        </p:txBody>
      </p:sp>
    </p:spTree>
    <p:extLst>
      <p:ext uri="{BB962C8B-B14F-4D97-AF65-F5344CB8AC3E}">
        <p14:creationId xmlns:p14="http://schemas.microsoft.com/office/powerpoint/2010/main" val="196803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2864DC-CDD0-FA69-1B96-2A7C940A81B6}"/>
              </a:ext>
            </a:extLst>
          </p:cNvPr>
          <p:cNvSpPr txBox="1"/>
          <p:nvPr/>
        </p:nvSpPr>
        <p:spPr>
          <a:xfrm>
            <a:off x="992679" y="2835326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Open Knowledge Network: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[...] multi-domain access to linked data in a federated system, accessed by natural language queries, empowered by artificial intelligence.</a:t>
            </a:r>
          </a:p>
        </p:txBody>
      </p:sp>
      <p:pic>
        <p:nvPicPr>
          <p:cNvPr id="1030" name="Picture 6" descr="Network Globe Images | Free Vectors, Stock Photos &amp; PSD">
            <a:extLst>
              <a:ext uri="{FF2B5EF4-FFF2-40B4-BE49-F238E27FC236}">
                <a16:creationId xmlns:a16="http://schemas.microsoft.com/office/drawing/2014/main" id="{FF15793D-A2AB-B293-191D-8505CF24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011" y="1402138"/>
            <a:ext cx="4428309" cy="44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ding search | Beta site for NSF - National Science Foundation">
            <a:extLst>
              <a:ext uri="{FF2B5EF4-FFF2-40B4-BE49-F238E27FC236}">
                <a16:creationId xmlns:a16="http://schemas.microsoft.com/office/drawing/2014/main" id="{5076B5A6-15E5-E639-31B1-F7A046C4A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79" y="1153094"/>
            <a:ext cx="4572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50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83BA9-E0D8-E6F7-29D3-84A27CF1E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3466" y="6339501"/>
            <a:ext cx="11707738" cy="242127"/>
          </a:xfrm>
        </p:spPr>
        <p:txBody>
          <a:bodyPr/>
          <a:lstStyle/>
          <a:p>
            <a:r>
              <a:rPr lang="en-US" dirty="0"/>
              <a:t>UNCLASSIFIED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896B76-7C2C-198F-3DA6-9FB5E9E1A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686" y="2539534"/>
            <a:ext cx="11296185" cy="1641122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Vision for Law Enforcement/Public Safety Information Sharing</a:t>
            </a:r>
            <a:endParaRPr lang="en-US" sz="4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54322-23FD-A63E-6136-F053DDBDA9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UNCLASSIFIED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2804883-54ED-0011-59B8-C671513197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214" y="4440896"/>
            <a:ext cx="9239863" cy="1641122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dirty="0"/>
              <a:t>Brian D. Griffith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dirty="0"/>
              <a:t>Deputy Assistant Director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dirty="0"/>
              <a:t>Criminal Justice Information Services Division</a:t>
            </a:r>
          </a:p>
          <a:p>
            <a:pPr>
              <a:lnSpc>
                <a:spcPts val="2500"/>
              </a:lnSpc>
              <a:spcBef>
                <a:spcPts val="600"/>
              </a:spcBef>
            </a:pPr>
            <a:r>
              <a:rPr lang="en-US" sz="2400" dirty="0"/>
              <a:t>Federal Bureau of Investigation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1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ACBEE-0EF0-2DD2-1E05-D91B78DEF8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44475"/>
            <a:ext cx="6446838" cy="876300"/>
          </a:xfrm>
        </p:spPr>
        <p:txBody>
          <a:bodyPr>
            <a:noAutofit/>
          </a:bodyPr>
          <a:lstStyle/>
          <a:p>
            <a:r>
              <a:rPr lang="en-US" sz="3200" dirty="0"/>
              <a:t>     </a:t>
            </a:r>
            <a:r>
              <a:rPr lang="en-US" sz="3200" b="1" dirty="0"/>
              <a:t>A Bold Vision for FBI CJIS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1897C-D524-6007-36EA-222380E4DC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792" y="1013255"/>
            <a:ext cx="6319838" cy="5511114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Create a roadmap for adopting NIEM Open standards across CJIS systems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Increase availability of Full Lifecycle LE/PS data via NCIC–carefully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Increase availability of LE/PS data via agency RMS (API?)</a:t>
            </a:r>
          </a:p>
          <a:p>
            <a:pPr marL="342900" indent="-34290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Explore the concept of a LE/PS Data Sharing Fabric</a:t>
            </a:r>
            <a:endParaRPr lang="en-US" sz="3200" dirty="0"/>
          </a:p>
        </p:txBody>
      </p:sp>
      <p:pic>
        <p:nvPicPr>
          <p:cNvPr id="8194" name="Picture 2" descr="Define Vision within Your Organization with These 5 Steps">
            <a:extLst>
              <a:ext uri="{FF2B5EF4-FFF2-40B4-BE49-F238E27FC236}">
                <a16:creationId xmlns:a16="http://schemas.microsoft.com/office/drawing/2014/main" id="{15DA3763-0174-2B0B-8479-C5BDC166D94E}"/>
              </a:ext>
            </a:extLst>
          </p:cNvPr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4" r="28424"/>
          <a:stretch>
            <a:fillRect/>
          </a:stretch>
        </p:blipFill>
        <p:spPr bwMode="auto">
          <a:xfrm>
            <a:off x="7259638" y="214313"/>
            <a:ext cx="4932362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B25B8-5CCD-54E4-2E51-4B551B8D1906}"/>
              </a:ext>
            </a:extLst>
          </p:cNvPr>
          <p:cNvSpPr txBox="1"/>
          <p:nvPr/>
        </p:nvSpPr>
        <p:spPr>
          <a:xfrm>
            <a:off x="4312508" y="5844745"/>
            <a:ext cx="163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--Brian Griffith</a:t>
            </a:r>
          </a:p>
        </p:txBody>
      </p:sp>
    </p:spTree>
    <p:extLst>
      <p:ext uri="{BB962C8B-B14F-4D97-AF65-F5344CB8AC3E}">
        <p14:creationId xmlns:p14="http://schemas.microsoft.com/office/powerpoint/2010/main" val="7861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4054-71C9-582B-6295-49D1BF38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Solution Extensions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1847FA-016D-9F20-7027-BD0F77015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Feed data to criminal history repositories (District, national)</a:t>
            </a:r>
          </a:p>
          <a:p>
            <a:r>
              <a:rPr lang="en-US" sz="2400" dirty="0"/>
              <a:t>Coordinate and consolidate criminal intelligence data</a:t>
            </a:r>
          </a:p>
          <a:p>
            <a:r>
              <a:rPr lang="en-US" sz="2400" dirty="0"/>
              <a:t>Manage interaction between justice, healthcare and social services</a:t>
            </a:r>
          </a:p>
          <a:p>
            <a:r>
              <a:rPr lang="en-US" sz="2400" dirty="0"/>
              <a:t>Generate input to national statistical systems </a:t>
            </a:r>
          </a:p>
          <a:p>
            <a:r>
              <a:rPr lang="en-US" sz="2400" dirty="0"/>
              <a:t>Create a public-facing interactive dashboard to promote transparency</a:t>
            </a:r>
          </a:p>
          <a:p>
            <a:r>
              <a:rPr lang="en-US" sz="2400" dirty="0"/>
              <a:t>Manage police and prosecutor diversion programs, pre-trial services</a:t>
            </a:r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F12191A9-8A92-87A0-1134-E8541E0FB4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5" r="40539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5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048CA-67D8-A4D8-E042-0A29B5D02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1F497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6030FC-FB78-5E4D-92EA-5D9433591EA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1F2D49-1A8F-E22A-C135-B6A77054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8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7BB7A3-6D82-DB55-8626-D45DB8470ED5}"/>
              </a:ext>
            </a:extLst>
          </p:cNvPr>
          <p:cNvSpPr txBox="1"/>
          <p:nvPr/>
        </p:nvSpPr>
        <p:spPr>
          <a:xfrm>
            <a:off x="1562668" y="1480930"/>
            <a:ext cx="8990001" cy="32543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endParaRPr lang="en-US" sz="6600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NIEMOpen.org</a:t>
            </a:r>
            <a:endParaRPr lang="en-US" sz="6600" cap="all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81550105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AutoShape 2"/>
          <p:cNvSpPr>
            <a:spLocks noChangeArrowheads="1"/>
          </p:cNvSpPr>
          <p:nvPr/>
        </p:nvSpPr>
        <p:spPr bwMode="auto">
          <a:xfrm rot="-39163" flipH="1" flipV="1">
            <a:off x="3538538" y="4300538"/>
            <a:ext cx="3071812" cy="1814512"/>
          </a:xfrm>
          <a:custGeom>
            <a:avLst/>
            <a:gdLst>
              <a:gd name="G0" fmla="+- -1013625 0 0"/>
              <a:gd name="G1" fmla="+- -6680526 0 0"/>
              <a:gd name="G2" fmla="+- -1013625 0 -6680526"/>
              <a:gd name="G3" fmla="+- 10800 0 0"/>
              <a:gd name="G4" fmla="+- 0 0 -1013625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70 0 0"/>
              <a:gd name="G9" fmla="+- 0 0 -6680526"/>
              <a:gd name="G10" fmla="+- 8170 0 2700"/>
              <a:gd name="G11" fmla="cos G10 -1013625"/>
              <a:gd name="G12" fmla="sin G10 -1013625"/>
              <a:gd name="G13" fmla="cos 13500 -1013625"/>
              <a:gd name="G14" fmla="sin 13500 -1013625"/>
              <a:gd name="G15" fmla="+- G11 10800 0"/>
              <a:gd name="G16" fmla="+- G12 10800 0"/>
              <a:gd name="G17" fmla="+- G13 10800 0"/>
              <a:gd name="G18" fmla="+- G14 10800 0"/>
              <a:gd name="G19" fmla="*/ 8170 1 2"/>
              <a:gd name="G20" fmla="+- G19 5400 0"/>
              <a:gd name="G21" fmla="cos G20 -1013625"/>
              <a:gd name="G22" fmla="sin G20 -1013625"/>
              <a:gd name="G23" fmla="+- G21 10800 0"/>
              <a:gd name="G24" fmla="+- G12 G23 G22"/>
              <a:gd name="G25" fmla="+- G22 G23 G11"/>
              <a:gd name="G26" fmla="cos 10800 -1013625"/>
              <a:gd name="G27" fmla="sin 10800 -1013625"/>
              <a:gd name="G28" fmla="cos 8170 -1013625"/>
              <a:gd name="G29" fmla="sin 8170 -1013625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6680526"/>
              <a:gd name="G36" fmla="sin G34 -6680526"/>
              <a:gd name="G37" fmla="+/ -6680526 -1013625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70 G39"/>
              <a:gd name="G43" fmla="sin 817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6410 w 21600"/>
              <a:gd name="T5" fmla="*/ 1571 h 21600"/>
              <a:gd name="T6" fmla="*/ 8838 w 21600"/>
              <a:gd name="T7" fmla="*/ 1520 h 21600"/>
              <a:gd name="T8" fmla="*/ 15044 w 21600"/>
              <a:gd name="T9" fmla="*/ 3818 h 21600"/>
              <a:gd name="T10" fmla="*/ 23811 w 21600"/>
              <a:gd name="T11" fmla="*/ 7199 h 21600"/>
              <a:gd name="T12" fmla="*/ 21012 w 21600"/>
              <a:gd name="T13" fmla="*/ 12140 h 21600"/>
              <a:gd name="T14" fmla="*/ 16071 w 21600"/>
              <a:gd name="T15" fmla="*/ 9341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674" y="8621"/>
                </a:moveTo>
                <a:cubicBezTo>
                  <a:pt x="17694" y="5081"/>
                  <a:pt x="14473" y="2630"/>
                  <a:pt x="10800" y="2630"/>
                </a:cubicBezTo>
                <a:cubicBezTo>
                  <a:pt x="10232" y="2629"/>
                  <a:pt x="9665" y="2689"/>
                  <a:pt x="9110" y="2806"/>
                </a:cubicBezTo>
                <a:lnTo>
                  <a:pt x="8566" y="233"/>
                </a:lnTo>
                <a:cubicBezTo>
                  <a:pt x="9300" y="78"/>
                  <a:pt x="10049" y="-1"/>
                  <a:pt x="10800" y="0"/>
                </a:cubicBezTo>
                <a:cubicBezTo>
                  <a:pt x="15655" y="0"/>
                  <a:pt x="19914" y="3240"/>
                  <a:pt x="21208" y="7919"/>
                </a:cubicBezTo>
                <a:lnTo>
                  <a:pt x="23811" y="7199"/>
                </a:lnTo>
                <a:lnTo>
                  <a:pt x="21012" y="12140"/>
                </a:lnTo>
                <a:lnTo>
                  <a:pt x="16071" y="9341"/>
                </a:lnTo>
                <a:lnTo>
                  <a:pt x="18674" y="8621"/>
                </a:lnTo>
                <a:close/>
              </a:path>
            </a:pathLst>
          </a:custGeom>
          <a:gradFill rotWithShape="0">
            <a:gsLst>
              <a:gs pos="0">
                <a:srgbClr val="FF0000"/>
              </a:gs>
              <a:gs pos="100000">
                <a:schemeClr val="folHlink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79" name="AutoShape 3"/>
          <p:cNvSpPr>
            <a:spLocks noChangeArrowheads="1"/>
          </p:cNvSpPr>
          <p:nvPr/>
        </p:nvSpPr>
        <p:spPr bwMode="auto">
          <a:xfrm>
            <a:off x="5292726" y="5354638"/>
            <a:ext cx="1412875" cy="914400"/>
          </a:xfrm>
          <a:prstGeom prst="cube">
            <a:avLst>
              <a:gd name="adj" fmla="val 25000"/>
            </a:avLst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0" name="AutoShape 4"/>
          <p:cNvSpPr>
            <a:spLocks noChangeArrowheads="1"/>
          </p:cNvSpPr>
          <p:nvPr/>
        </p:nvSpPr>
        <p:spPr bwMode="auto">
          <a:xfrm rot="5311446">
            <a:off x="6256338" y="3762376"/>
            <a:ext cx="1614488" cy="2725737"/>
          </a:xfrm>
          <a:custGeom>
            <a:avLst/>
            <a:gdLst>
              <a:gd name="G0" fmla="+- -273199 0 0"/>
              <a:gd name="G1" fmla="+- -5621774 0 0"/>
              <a:gd name="G2" fmla="+- -273199 0 -5621774"/>
              <a:gd name="G3" fmla="+- 10800 0 0"/>
              <a:gd name="G4" fmla="+- 0 0 -27319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6781 0 0"/>
              <a:gd name="G9" fmla="+- 0 0 -5621774"/>
              <a:gd name="G10" fmla="+- 6781 0 2700"/>
              <a:gd name="G11" fmla="cos G10 -273199"/>
              <a:gd name="G12" fmla="sin G10 -273199"/>
              <a:gd name="G13" fmla="cos 13500 -273199"/>
              <a:gd name="G14" fmla="sin 13500 -273199"/>
              <a:gd name="G15" fmla="+- G11 10800 0"/>
              <a:gd name="G16" fmla="+- G12 10800 0"/>
              <a:gd name="G17" fmla="+- G13 10800 0"/>
              <a:gd name="G18" fmla="+- G14 10800 0"/>
              <a:gd name="G19" fmla="*/ 6781 1 2"/>
              <a:gd name="G20" fmla="+- G19 5400 0"/>
              <a:gd name="G21" fmla="cos G20 -273199"/>
              <a:gd name="G22" fmla="sin G20 -273199"/>
              <a:gd name="G23" fmla="+- G21 10800 0"/>
              <a:gd name="G24" fmla="+- G12 G23 G22"/>
              <a:gd name="G25" fmla="+- G22 G23 G11"/>
              <a:gd name="G26" fmla="cos 10800 -273199"/>
              <a:gd name="G27" fmla="sin 10800 -273199"/>
              <a:gd name="G28" fmla="cos 6781 -273199"/>
              <a:gd name="G29" fmla="sin 6781 -27319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621774"/>
              <a:gd name="G36" fmla="sin G34 -5621774"/>
              <a:gd name="G37" fmla="+/ -5621774 -27319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6781 G39"/>
              <a:gd name="G43" fmla="sin 678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40 w 21600"/>
              <a:gd name="T5" fmla="*/ 3166 h 21600"/>
              <a:gd name="T6" fmla="*/ 11446 w 21600"/>
              <a:gd name="T7" fmla="*/ 2032 h 21600"/>
              <a:gd name="T8" fmla="*/ 15596 w 21600"/>
              <a:gd name="T9" fmla="*/ 6007 h 21600"/>
              <a:gd name="T10" fmla="*/ 24264 w 21600"/>
              <a:gd name="T11" fmla="*/ 9818 h 21600"/>
              <a:gd name="T12" fmla="*/ 19910 w 21600"/>
              <a:gd name="T13" fmla="*/ 14857 h 21600"/>
              <a:gd name="T14" fmla="*/ 14870 w 21600"/>
              <a:gd name="T15" fmla="*/ 1050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563" y="10307"/>
                </a:moveTo>
                <a:cubicBezTo>
                  <a:pt x="17318" y="6952"/>
                  <a:pt x="14652" y="4284"/>
                  <a:pt x="11298" y="4037"/>
                </a:cubicBezTo>
                <a:lnTo>
                  <a:pt x="11594" y="29"/>
                </a:lnTo>
                <a:cubicBezTo>
                  <a:pt x="16936" y="423"/>
                  <a:pt x="21182" y="4672"/>
                  <a:pt x="21571" y="10014"/>
                </a:cubicBezTo>
                <a:lnTo>
                  <a:pt x="24264" y="9818"/>
                </a:lnTo>
                <a:lnTo>
                  <a:pt x="19910" y="14857"/>
                </a:lnTo>
                <a:lnTo>
                  <a:pt x="14870" y="10503"/>
                </a:lnTo>
                <a:lnTo>
                  <a:pt x="17563" y="10307"/>
                </a:lnTo>
                <a:close/>
              </a:path>
            </a:pathLst>
          </a:custGeom>
          <a:gradFill rotWithShape="0">
            <a:gsLst>
              <a:gs pos="0">
                <a:schemeClr val="folHlink"/>
              </a:gs>
              <a:gs pos="100000">
                <a:srgbClr val="0066CC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1" name="AutoShape 5"/>
          <p:cNvSpPr>
            <a:spLocks noChangeArrowheads="1"/>
          </p:cNvSpPr>
          <p:nvPr/>
        </p:nvSpPr>
        <p:spPr bwMode="auto">
          <a:xfrm>
            <a:off x="7477126" y="4391026"/>
            <a:ext cx="1579563" cy="906463"/>
          </a:xfrm>
          <a:prstGeom prst="cube">
            <a:avLst>
              <a:gd name="adj" fmla="val 25000"/>
            </a:avLst>
          </a:prstGeom>
          <a:solidFill>
            <a:srgbClr val="0066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2" name="AutoShape 6"/>
          <p:cNvSpPr>
            <a:spLocks noChangeArrowheads="1"/>
          </p:cNvSpPr>
          <p:nvPr/>
        </p:nvSpPr>
        <p:spPr bwMode="auto">
          <a:xfrm>
            <a:off x="7924800" y="3270250"/>
            <a:ext cx="554038" cy="1276350"/>
          </a:xfrm>
          <a:prstGeom prst="upDownArrow">
            <a:avLst>
              <a:gd name="adj1" fmla="val 50000"/>
              <a:gd name="adj2" fmla="val 46074"/>
            </a:avLst>
          </a:prstGeom>
          <a:gradFill rotWithShape="0">
            <a:gsLst>
              <a:gs pos="0">
                <a:schemeClr val="accent2"/>
              </a:gs>
              <a:gs pos="100000">
                <a:srgbClr val="0066C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3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vert="horz" lIns="92075" tIns="46038" rIns="92075" bIns="46038" rtlCol="0" anchor="ctr">
            <a:normAutofit/>
          </a:bodyPr>
          <a:lstStyle/>
          <a:p>
            <a:br>
              <a:rPr lang="en-US"/>
            </a:br>
            <a:endParaRPr lang="en-US"/>
          </a:p>
        </p:txBody>
      </p:sp>
      <p:sp>
        <p:nvSpPr>
          <p:cNvPr id="306184" name="Rectangle 8"/>
          <p:cNvSpPr>
            <a:spLocks noChangeArrowheads="1"/>
          </p:cNvSpPr>
          <p:nvPr/>
        </p:nvSpPr>
        <p:spPr bwMode="auto">
          <a:xfrm>
            <a:off x="1509831" y="4611740"/>
            <a:ext cx="1210268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b="1" dirty="0"/>
              <a:t>Prison/Jail</a:t>
            </a:r>
          </a:p>
        </p:txBody>
      </p:sp>
      <p:sp>
        <p:nvSpPr>
          <p:cNvPr id="306185" name="AutoShape 9"/>
          <p:cNvSpPr>
            <a:spLocks noChangeArrowheads="1"/>
          </p:cNvSpPr>
          <p:nvPr/>
        </p:nvSpPr>
        <p:spPr bwMode="auto">
          <a:xfrm>
            <a:off x="7467600" y="2514600"/>
            <a:ext cx="1557338" cy="838200"/>
          </a:xfrm>
          <a:prstGeom prst="cube">
            <a:avLst>
              <a:gd name="adj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6" name="Text Box 10"/>
          <p:cNvSpPr txBox="1">
            <a:spLocks noChangeArrowheads="1"/>
          </p:cNvSpPr>
          <p:nvPr/>
        </p:nvSpPr>
        <p:spPr bwMode="auto">
          <a:xfrm>
            <a:off x="5360988" y="5756276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Courts</a:t>
            </a:r>
          </a:p>
        </p:txBody>
      </p:sp>
      <p:sp>
        <p:nvSpPr>
          <p:cNvPr id="306187" name="AutoShape 11"/>
          <p:cNvSpPr>
            <a:spLocks noChangeArrowheads="1"/>
          </p:cNvSpPr>
          <p:nvPr/>
        </p:nvSpPr>
        <p:spPr bwMode="auto">
          <a:xfrm>
            <a:off x="2828926" y="4379914"/>
            <a:ext cx="1674813" cy="879475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188" name="Text Box 12"/>
          <p:cNvSpPr txBox="1">
            <a:spLocks noChangeArrowheads="1"/>
          </p:cNvSpPr>
          <p:nvPr/>
        </p:nvSpPr>
        <p:spPr bwMode="auto">
          <a:xfrm>
            <a:off x="2805114" y="4752976"/>
            <a:ext cx="14954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Corrections</a:t>
            </a:r>
            <a:endParaRPr lang="en-US" sz="1600" b="1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89" name="Text Box 13"/>
          <p:cNvSpPr txBox="1">
            <a:spLocks noChangeArrowheads="1"/>
          </p:cNvSpPr>
          <p:nvPr/>
        </p:nvSpPr>
        <p:spPr bwMode="auto">
          <a:xfrm>
            <a:off x="7453314" y="4772026"/>
            <a:ext cx="14684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Prosecutor</a:t>
            </a:r>
            <a:endParaRPr lang="en-US" sz="1600" b="1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6190" name="Text Box 14"/>
          <p:cNvSpPr txBox="1">
            <a:spLocks noChangeArrowheads="1"/>
          </p:cNvSpPr>
          <p:nvPr/>
        </p:nvSpPr>
        <p:spPr bwMode="auto">
          <a:xfrm>
            <a:off x="7564438" y="2846388"/>
            <a:ext cx="1295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Detention</a:t>
            </a:r>
          </a:p>
        </p:txBody>
      </p:sp>
      <p:sp>
        <p:nvSpPr>
          <p:cNvPr id="306191" name="AutoShape 15"/>
          <p:cNvSpPr>
            <a:spLocks noChangeArrowheads="1"/>
          </p:cNvSpPr>
          <p:nvPr/>
        </p:nvSpPr>
        <p:spPr bwMode="auto">
          <a:xfrm>
            <a:off x="5646738" y="2201864"/>
            <a:ext cx="609600" cy="3305175"/>
          </a:xfrm>
          <a:prstGeom prst="downArrow">
            <a:avLst>
              <a:gd name="adj1" fmla="val 50000"/>
              <a:gd name="adj2" fmla="val 135547"/>
            </a:avLst>
          </a:prstGeom>
          <a:gradFill rotWithShape="0">
            <a:gsLst>
              <a:gs pos="0">
                <a:srgbClr val="FF9900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T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E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S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T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I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M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O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N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Y</a:t>
            </a:r>
          </a:p>
        </p:txBody>
      </p:sp>
      <p:sp>
        <p:nvSpPr>
          <p:cNvPr id="306192" name="Text Box 16"/>
          <p:cNvSpPr txBox="1">
            <a:spLocks noChangeArrowheads="1"/>
          </p:cNvSpPr>
          <p:nvPr/>
        </p:nvSpPr>
        <p:spPr bwMode="auto">
          <a:xfrm>
            <a:off x="7813675" y="5799138"/>
            <a:ext cx="990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Cases</a:t>
            </a:r>
            <a:endParaRPr lang="en-US"/>
          </a:p>
        </p:txBody>
      </p:sp>
      <p:sp>
        <p:nvSpPr>
          <p:cNvPr id="306193" name="Text Box 17"/>
          <p:cNvSpPr txBox="1">
            <a:spLocks noChangeArrowheads="1"/>
          </p:cNvSpPr>
          <p:nvPr/>
        </p:nvSpPr>
        <p:spPr bwMode="auto">
          <a:xfrm>
            <a:off x="3159125" y="5972176"/>
            <a:ext cx="144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Sentences</a:t>
            </a:r>
            <a:endParaRPr lang="en-US"/>
          </a:p>
        </p:txBody>
      </p:sp>
      <p:sp>
        <p:nvSpPr>
          <p:cNvPr id="306194" name="Text Box 18"/>
          <p:cNvSpPr txBox="1">
            <a:spLocks noChangeArrowheads="1"/>
          </p:cNvSpPr>
          <p:nvPr/>
        </p:nvSpPr>
        <p:spPr bwMode="auto">
          <a:xfrm>
            <a:off x="7924800" y="16891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Cases</a:t>
            </a:r>
          </a:p>
        </p:txBody>
      </p:sp>
      <p:sp>
        <p:nvSpPr>
          <p:cNvPr id="306195" name="Text Box 19"/>
          <p:cNvSpPr txBox="1">
            <a:spLocks noChangeArrowheads="1"/>
          </p:cNvSpPr>
          <p:nvPr/>
        </p:nvSpPr>
        <p:spPr bwMode="auto">
          <a:xfrm>
            <a:off x="8616950" y="2001838"/>
            <a:ext cx="1143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Arrests</a:t>
            </a:r>
          </a:p>
        </p:txBody>
      </p:sp>
      <p:sp>
        <p:nvSpPr>
          <p:cNvPr id="306196" name="Text Box 20"/>
          <p:cNvSpPr txBox="1">
            <a:spLocks noChangeArrowheads="1"/>
          </p:cNvSpPr>
          <p:nvPr/>
        </p:nvSpPr>
        <p:spPr bwMode="auto">
          <a:xfrm>
            <a:off x="6699250" y="1260476"/>
            <a:ext cx="1752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Investigation</a:t>
            </a:r>
            <a:endParaRPr lang="en-US"/>
          </a:p>
        </p:txBody>
      </p:sp>
      <p:sp>
        <p:nvSpPr>
          <p:cNvPr id="306198" name="Text Box 22"/>
          <p:cNvSpPr txBox="1">
            <a:spLocks noChangeArrowheads="1"/>
          </p:cNvSpPr>
          <p:nvPr/>
        </p:nvSpPr>
        <p:spPr bwMode="auto">
          <a:xfrm>
            <a:off x="2397125" y="3390901"/>
            <a:ext cx="1066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b="1"/>
              <a:t>Parole</a:t>
            </a:r>
          </a:p>
        </p:txBody>
      </p:sp>
      <p:sp>
        <p:nvSpPr>
          <p:cNvPr id="306199" name="Text Box 23"/>
          <p:cNvSpPr txBox="1">
            <a:spLocks noChangeArrowheads="1"/>
          </p:cNvSpPr>
          <p:nvPr/>
        </p:nvSpPr>
        <p:spPr bwMode="auto">
          <a:xfrm>
            <a:off x="8555038" y="3394076"/>
            <a:ext cx="1219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Booking</a:t>
            </a:r>
          </a:p>
        </p:txBody>
      </p:sp>
      <p:sp>
        <p:nvSpPr>
          <p:cNvPr id="306200" name="Text Box 24"/>
          <p:cNvSpPr txBox="1">
            <a:spLocks noChangeArrowheads="1"/>
          </p:cNvSpPr>
          <p:nvPr/>
        </p:nvSpPr>
        <p:spPr bwMode="auto">
          <a:xfrm>
            <a:off x="3270251" y="1503363"/>
            <a:ext cx="10890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/>
              <a:t>Release</a:t>
            </a:r>
          </a:p>
        </p:txBody>
      </p:sp>
      <p:sp>
        <p:nvSpPr>
          <p:cNvPr id="306201" name="Text Box 25"/>
          <p:cNvSpPr txBox="1">
            <a:spLocks noChangeArrowheads="1"/>
          </p:cNvSpPr>
          <p:nvPr/>
        </p:nvSpPr>
        <p:spPr bwMode="auto">
          <a:xfrm>
            <a:off x="1981200" y="166688"/>
            <a:ext cx="8077200" cy="7620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rgbClr val="000000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</a:rPr>
              <a:t>Justice Information Sharing</a:t>
            </a:r>
          </a:p>
        </p:txBody>
      </p:sp>
      <p:sp>
        <p:nvSpPr>
          <p:cNvPr id="306202" name="AutoShape 26"/>
          <p:cNvSpPr>
            <a:spLocks noChangeArrowheads="1"/>
          </p:cNvSpPr>
          <p:nvPr/>
        </p:nvSpPr>
        <p:spPr bwMode="auto">
          <a:xfrm>
            <a:off x="3348039" y="3173414"/>
            <a:ext cx="554037" cy="1349375"/>
          </a:xfrm>
          <a:prstGeom prst="upDownArrow">
            <a:avLst>
              <a:gd name="adj1" fmla="val 50000"/>
              <a:gd name="adj2" fmla="val 48711"/>
            </a:avLst>
          </a:prstGeom>
          <a:gradFill rotWithShape="0">
            <a:gsLst>
              <a:gs pos="0">
                <a:srgbClr val="0099CC"/>
              </a:gs>
              <a:gs pos="100000">
                <a:srgbClr val="FF000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203" name="AutoShape 27"/>
          <p:cNvSpPr>
            <a:spLocks noChangeArrowheads="1"/>
          </p:cNvSpPr>
          <p:nvPr/>
        </p:nvSpPr>
        <p:spPr bwMode="auto">
          <a:xfrm>
            <a:off x="2889250" y="2438400"/>
            <a:ext cx="1627188" cy="850900"/>
          </a:xfrm>
          <a:prstGeom prst="cube">
            <a:avLst>
              <a:gd name="adj" fmla="val 25000"/>
            </a:avLst>
          </a:prstGeom>
          <a:solidFill>
            <a:srgbClr val="0099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204" name="Text Box 28"/>
          <p:cNvSpPr txBox="1">
            <a:spLocks noChangeArrowheads="1"/>
          </p:cNvSpPr>
          <p:nvPr/>
        </p:nvSpPr>
        <p:spPr bwMode="auto">
          <a:xfrm>
            <a:off x="2819400" y="2776538"/>
            <a:ext cx="1600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FFFFFF"/>
                </a:solidFill>
              </a:rPr>
              <a:t>Supervision</a:t>
            </a:r>
          </a:p>
        </p:txBody>
      </p:sp>
      <p:sp>
        <p:nvSpPr>
          <p:cNvPr id="306205" name="AutoShape 29"/>
          <p:cNvSpPr>
            <a:spLocks noChangeArrowheads="1"/>
          </p:cNvSpPr>
          <p:nvPr/>
        </p:nvSpPr>
        <p:spPr bwMode="auto">
          <a:xfrm rot="5311446" flipH="1" flipV="1">
            <a:off x="4079876" y="1169988"/>
            <a:ext cx="1614487" cy="2725738"/>
          </a:xfrm>
          <a:custGeom>
            <a:avLst/>
            <a:gdLst>
              <a:gd name="G0" fmla="+- -273199 0 0"/>
              <a:gd name="G1" fmla="+- -5621774 0 0"/>
              <a:gd name="G2" fmla="+- -273199 0 -5621774"/>
              <a:gd name="G3" fmla="+- 10800 0 0"/>
              <a:gd name="G4" fmla="+- 0 0 -27319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6781 0 0"/>
              <a:gd name="G9" fmla="+- 0 0 -5621774"/>
              <a:gd name="G10" fmla="+- 6781 0 2700"/>
              <a:gd name="G11" fmla="cos G10 -273199"/>
              <a:gd name="G12" fmla="sin G10 -273199"/>
              <a:gd name="G13" fmla="cos 13500 -273199"/>
              <a:gd name="G14" fmla="sin 13500 -273199"/>
              <a:gd name="G15" fmla="+- G11 10800 0"/>
              <a:gd name="G16" fmla="+- G12 10800 0"/>
              <a:gd name="G17" fmla="+- G13 10800 0"/>
              <a:gd name="G18" fmla="+- G14 10800 0"/>
              <a:gd name="G19" fmla="*/ 6781 1 2"/>
              <a:gd name="G20" fmla="+- G19 5400 0"/>
              <a:gd name="G21" fmla="cos G20 -273199"/>
              <a:gd name="G22" fmla="sin G20 -273199"/>
              <a:gd name="G23" fmla="+- G21 10800 0"/>
              <a:gd name="G24" fmla="+- G12 G23 G22"/>
              <a:gd name="G25" fmla="+- G22 G23 G11"/>
              <a:gd name="G26" fmla="cos 10800 -273199"/>
              <a:gd name="G27" fmla="sin 10800 -273199"/>
              <a:gd name="G28" fmla="cos 6781 -273199"/>
              <a:gd name="G29" fmla="sin 6781 -27319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5621774"/>
              <a:gd name="G36" fmla="sin G34 -5621774"/>
              <a:gd name="G37" fmla="+/ -5621774 -27319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6781 G39"/>
              <a:gd name="G43" fmla="sin 678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8440 w 21600"/>
              <a:gd name="T5" fmla="*/ 3166 h 21600"/>
              <a:gd name="T6" fmla="*/ 11446 w 21600"/>
              <a:gd name="T7" fmla="*/ 2032 h 21600"/>
              <a:gd name="T8" fmla="*/ 15596 w 21600"/>
              <a:gd name="T9" fmla="*/ 6007 h 21600"/>
              <a:gd name="T10" fmla="*/ 24264 w 21600"/>
              <a:gd name="T11" fmla="*/ 9818 h 21600"/>
              <a:gd name="T12" fmla="*/ 19910 w 21600"/>
              <a:gd name="T13" fmla="*/ 14857 h 21600"/>
              <a:gd name="T14" fmla="*/ 14870 w 21600"/>
              <a:gd name="T15" fmla="*/ 1050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7563" y="10307"/>
                </a:moveTo>
                <a:cubicBezTo>
                  <a:pt x="17318" y="6952"/>
                  <a:pt x="14652" y="4284"/>
                  <a:pt x="11298" y="4037"/>
                </a:cubicBezTo>
                <a:lnTo>
                  <a:pt x="11594" y="29"/>
                </a:lnTo>
                <a:cubicBezTo>
                  <a:pt x="16936" y="423"/>
                  <a:pt x="21182" y="4672"/>
                  <a:pt x="21571" y="10014"/>
                </a:cubicBezTo>
                <a:lnTo>
                  <a:pt x="24264" y="9818"/>
                </a:lnTo>
                <a:lnTo>
                  <a:pt x="19910" y="14857"/>
                </a:lnTo>
                <a:lnTo>
                  <a:pt x="14870" y="10503"/>
                </a:lnTo>
                <a:lnTo>
                  <a:pt x="17563" y="10307"/>
                </a:lnTo>
                <a:close/>
              </a:path>
            </a:pathLst>
          </a:custGeom>
          <a:gradFill rotWithShape="0">
            <a:gsLst>
              <a:gs pos="0">
                <a:srgbClr val="0099CC"/>
              </a:gs>
              <a:gs pos="100000">
                <a:srgbClr val="FF9900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206" name="AutoShape 30"/>
          <p:cNvSpPr>
            <a:spLocks noChangeArrowheads="1"/>
          </p:cNvSpPr>
          <p:nvPr/>
        </p:nvSpPr>
        <p:spPr bwMode="auto">
          <a:xfrm>
            <a:off x="5237163" y="1371600"/>
            <a:ext cx="1441450" cy="838200"/>
          </a:xfrm>
          <a:prstGeom prst="cube">
            <a:avLst>
              <a:gd name="adj" fmla="val 25000"/>
            </a:avLst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6207" name="Text Box 31"/>
          <p:cNvSpPr txBox="1">
            <a:spLocks noChangeArrowheads="1"/>
          </p:cNvSpPr>
          <p:nvPr/>
        </p:nvSpPr>
        <p:spPr bwMode="auto">
          <a:xfrm>
            <a:off x="5465763" y="1703388"/>
            <a:ext cx="90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Police</a:t>
            </a:r>
            <a:endParaRPr lang="en-US" sz="1600" b="1">
              <a:latin typeface="Times New Roman" panose="02020603050405020304" pitchFamily="18" charset="0"/>
            </a:endParaRPr>
          </a:p>
        </p:txBody>
      </p:sp>
      <p:sp>
        <p:nvSpPr>
          <p:cNvPr id="306208" name="AutoShape 32"/>
          <p:cNvSpPr>
            <a:spLocks noChangeArrowheads="1"/>
          </p:cNvSpPr>
          <p:nvPr/>
        </p:nvSpPr>
        <p:spPr bwMode="auto">
          <a:xfrm rot="-39163">
            <a:off x="5299076" y="1638301"/>
            <a:ext cx="3071813" cy="1814513"/>
          </a:xfrm>
          <a:custGeom>
            <a:avLst/>
            <a:gdLst>
              <a:gd name="G0" fmla="+- -1013625 0 0"/>
              <a:gd name="G1" fmla="+- -6680526 0 0"/>
              <a:gd name="G2" fmla="+- -1013625 0 -6680526"/>
              <a:gd name="G3" fmla="+- 10800 0 0"/>
              <a:gd name="G4" fmla="+- 0 0 -1013625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8170 0 0"/>
              <a:gd name="G9" fmla="+- 0 0 -6680526"/>
              <a:gd name="G10" fmla="+- 8170 0 2700"/>
              <a:gd name="G11" fmla="cos G10 -1013625"/>
              <a:gd name="G12" fmla="sin G10 -1013625"/>
              <a:gd name="G13" fmla="cos 13500 -1013625"/>
              <a:gd name="G14" fmla="sin 13500 -1013625"/>
              <a:gd name="G15" fmla="+- G11 10800 0"/>
              <a:gd name="G16" fmla="+- G12 10800 0"/>
              <a:gd name="G17" fmla="+- G13 10800 0"/>
              <a:gd name="G18" fmla="+- G14 10800 0"/>
              <a:gd name="G19" fmla="*/ 8170 1 2"/>
              <a:gd name="G20" fmla="+- G19 5400 0"/>
              <a:gd name="G21" fmla="cos G20 -1013625"/>
              <a:gd name="G22" fmla="sin G20 -1013625"/>
              <a:gd name="G23" fmla="+- G21 10800 0"/>
              <a:gd name="G24" fmla="+- G12 G23 G22"/>
              <a:gd name="G25" fmla="+- G22 G23 G11"/>
              <a:gd name="G26" fmla="cos 10800 -1013625"/>
              <a:gd name="G27" fmla="sin 10800 -1013625"/>
              <a:gd name="G28" fmla="cos 8170 -1013625"/>
              <a:gd name="G29" fmla="sin 8170 -1013625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6680526"/>
              <a:gd name="G36" fmla="sin G34 -6680526"/>
              <a:gd name="G37" fmla="+/ -6680526 -1013625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8170 G39"/>
              <a:gd name="G43" fmla="sin 8170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16410 w 21600"/>
              <a:gd name="T5" fmla="*/ 1571 h 21600"/>
              <a:gd name="T6" fmla="*/ 8838 w 21600"/>
              <a:gd name="T7" fmla="*/ 1520 h 21600"/>
              <a:gd name="T8" fmla="*/ 15044 w 21600"/>
              <a:gd name="T9" fmla="*/ 3818 h 21600"/>
              <a:gd name="T10" fmla="*/ 23811 w 21600"/>
              <a:gd name="T11" fmla="*/ 7199 h 21600"/>
              <a:gd name="T12" fmla="*/ 21012 w 21600"/>
              <a:gd name="T13" fmla="*/ 12140 h 21600"/>
              <a:gd name="T14" fmla="*/ 16071 w 21600"/>
              <a:gd name="T15" fmla="*/ 9341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674" y="8621"/>
                </a:moveTo>
                <a:cubicBezTo>
                  <a:pt x="17694" y="5081"/>
                  <a:pt x="14473" y="2630"/>
                  <a:pt x="10800" y="2630"/>
                </a:cubicBezTo>
                <a:cubicBezTo>
                  <a:pt x="10232" y="2629"/>
                  <a:pt x="9665" y="2689"/>
                  <a:pt x="9110" y="2806"/>
                </a:cubicBezTo>
                <a:lnTo>
                  <a:pt x="8566" y="233"/>
                </a:lnTo>
                <a:cubicBezTo>
                  <a:pt x="9300" y="78"/>
                  <a:pt x="10049" y="-1"/>
                  <a:pt x="10800" y="0"/>
                </a:cubicBezTo>
                <a:cubicBezTo>
                  <a:pt x="15655" y="0"/>
                  <a:pt x="19914" y="3240"/>
                  <a:pt x="21208" y="7919"/>
                </a:cubicBezTo>
                <a:lnTo>
                  <a:pt x="23811" y="7199"/>
                </a:lnTo>
                <a:lnTo>
                  <a:pt x="21012" y="12140"/>
                </a:lnTo>
                <a:lnTo>
                  <a:pt x="16071" y="9341"/>
                </a:lnTo>
                <a:lnTo>
                  <a:pt x="18674" y="8621"/>
                </a:lnTo>
                <a:close/>
              </a:path>
            </a:pathLst>
          </a:custGeom>
          <a:gradFill rotWithShape="0">
            <a:gsLst>
              <a:gs pos="0">
                <a:srgbClr val="FF9900"/>
              </a:gs>
              <a:gs pos="100000">
                <a:schemeClr val="accent2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06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6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0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06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6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06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06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306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306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0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306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30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0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30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0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0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30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30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4" dur="500"/>
                                        <p:tgtEl>
                                          <p:spTgt spid="30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30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0" dur="500"/>
                                        <p:tgtEl>
                                          <p:spTgt spid="30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30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30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30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30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30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8" dur="500"/>
                                        <p:tgtEl>
                                          <p:spTgt spid="30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78" grpId="0" animBg="1"/>
      <p:bldP spid="306179" grpId="0" animBg="1"/>
      <p:bldP spid="306180" grpId="0" animBg="1"/>
      <p:bldP spid="306181" grpId="0" animBg="1"/>
      <p:bldP spid="306182" grpId="0" animBg="1"/>
      <p:bldP spid="306184" grpId="0"/>
      <p:bldP spid="306185" grpId="0" animBg="1"/>
      <p:bldP spid="306186" grpId="0"/>
      <p:bldP spid="306187" grpId="0" animBg="1"/>
      <p:bldP spid="306188" grpId="0"/>
      <p:bldP spid="306189" grpId="0"/>
      <p:bldP spid="306190" grpId="0"/>
      <p:bldP spid="306191" grpId="0" animBg="1"/>
      <p:bldP spid="306192" grpId="0"/>
      <p:bldP spid="306193" grpId="0"/>
      <p:bldP spid="306194" grpId="0"/>
      <p:bldP spid="306195" grpId="0"/>
      <p:bldP spid="306196" grpId="0"/>
      <p:bldP spid="306198" grpId="0"/>
      <p:bldP spid="306199" grpId="0"/>
      <p:bldP spid="306200" grpId="0"/>
      <p:bldP spid="306202" grpId="0" animBg="1"/>
      <p:bldP spid="306203" grpId="0" animBg="1"/>
      <p:bldP spid="306204" grpId="0"/>
      <p:bldP spid="306205" grpId="0" animBg="1"/>
      <p:bldP spid="306206" grpId="0" animBg="1"/>
      <p:bldP spid="306207" grpId="0"/>
      <p:bldP spid="3062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901" name="Group 5"/>
          <p:cNvGrpSpPr>
            <a:grpSpLocks/>
          </p:cNvGrpSpPr>
          <p:nvPr/>
        </p:nvGrpSpPr>
        <p:grpSpPr bwMode="auto">
          <a:xfrm>
            <a:off x="2209800" y="1600200"/>
            <a:ext cx="7704138" cy="4579938"/>
            <a:chOff x="432" y="1228"/>
            <a:chExt cx="4853" cy="2885"/>
          </a:xfrm>
        </p:grpSpPr>
        <p:sp>
          <p:nvSpPr>
            <p:cNvPr id="80902" name="Rectangle 6"/>
            <p:cNvSpPr>
              <a:spLocks noChangeArrowheads="1"/>
            </p:cNvSpPr>
            <p:nvPr/>
          </p:nvSpPr>
          <p:spPr bwMode="auto">
            <a:xfrm>
              <a:off x="432" y="1813"/>
              <a:ext cx="772" cy="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Arrestee 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CCH Check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Charges</a:t>
              </a:r>
            </a:p>
          </p:txBody>
        </p:sp>
        <p:sp>
          <p:nvSpPr>
            <p:cNvPr id="80903" name="AutoShape 7"/>
            <p:cNvSpPr>
              <a:spLocks noChangeArrowheads="1"/>
            </p:cNvSpPr>
            <p:nvPr/>
          </p:nvSpPr>
          <p:spPr bwMode="auto">
            <a:xfrm>
              <a:off x="445" y="3689"/>
              <a:ext cx="4840" cy="424"/>
            </a:xfrm>
            <a:prstGeom prst="roundRect">
              <a:avLst>
                <a:gd name="adj" fmla="val 12495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CRIMINAL JUSTICE DATABASE(s)</a:t>
              </a:r>
            </a:p>
          </p:txBody>
        </p:sp>
        <p:sp>
          <p:nvSpPr>
            <p:cNvPr id="80904" name="Line 8"/>
            <p:cNvSpPr>
              <a:spLocks noChangeShapeType="1"/>
            </p:cNvSpPr>
            <p:nvPr/>
          </p:nvSpPr>
          <p:spPr bwMode="auto">
            <a:xfrm>
              <a:off x="873" y="2397"/>
              <a:ext cx="0" cy="1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5" name="AutoShape 9"/>
            <p:cNvSpPr>
              <a:spLocks noChangeArrowheads="1"/>
            </p:cNvSpPr>
            <p:nvPr/>
          </p:nvSpPr>
          <p:spPr bwMode="auto">
            <a:xfrm>
              <a:off x="528" y="1228"/>
              <a:ext cx="656" cy="314"/>
            </a:xfrm>
            <a:prstGeom prst="roundRect">
              <a:avLst>
                <a:gd name="adj" fmla="val 12495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Arrest</a:t>
              </a:r>
            </a:p>
          </p:txBody>
        </p:sp>
      </p:grpSp>
      <p:grpSp>
        <p:nvGrpSpPr>
          <p:cNvPr id="80906" name="Group 10"/>
          <p:cNvGrpSpPr>
            <a:grpSpLocks/>
          </p:cNvGrpSpPr>
          <p:nvPr/>
        </p:nvGrpSpPr>
        <p:grpSpPr bwMode="auto">
          <a:xfrm>
            <a:off x="5334000" y="1601787"/>
            <a:ext cx="2362200" cy="3886200"/>
            <a:chOff x="2395" y="1229"/>
            <a:chExt cx="1488" cy="2448"/>
          </a:xfrm>
        </p:grpSpPr>
        <p:sp>
          <p:nvSpPr>
            <p:cNvPr id="80907" name="Rectangle 11"/>
            <p:cNvSpPr>
              <a:spLocks noChangeArrowheads="1"/>
            </p:cNvSpPr>
            <p:nvPr/>
          </p:nvSpPr>
          <p:spPr bwMode="auto">
            <a:xfrm>
              <a:off x="2736" y="1813"/>
              <a:ext cx="1147" cy="1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Complainant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Victims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Witnesses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Suspects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Vehicles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Property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Offenses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Crime detail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Event description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Action taken</a:t>
              </a:r>
            </a:p>
          </p:txBody>
        </p:sp>
        <p:sp>
          <p:nvSpPr>
            <p:cNvPr id="80908" name="Line 12"/>
            <p:cNvSpPr>
              <a:spLocks noChangeShapeType="1"/>
            </p:cNvSpPr>
            <p:nvPr/>
          </p:nvSpPr>
          <p:spPr bwMode="auto">
            <a:xfrm>
              <a:off x="3177" y="3405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AutoShape 13"/>
            <p:cNvSpPr>
              <a:spLocks noChangeArrowheads="1"/>
            </p:cNvSpPr>
            <p:nvPr/>
          </p:nvSpPr>
          <p:spPr bwMode="auto">
            <a:xfrm>
              <a:off x="2712" y="1229"/>
              <a:ext cx="1093" cy="312"/>
            </a:xfrm>
            <a:prstGeom prst="roundRect">
              <a:avLst>
                <a:gd name="adj" fmla="val 12495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Prosecution</a:t>
              </a:r>
            </a:p>
          </p:txBody>
        </p:sp>
        <p:sp>
          <p:nvSpPr>
            <p:cNvPr id="80910" name="Line 14"/>
            <p:cNvSpPr>
              <a:spLocks noChangeShapeType="1"/>
            </p:cNvSpPr>
            <p:nvPr/>
          </p:nvSpPr>
          <p:spPr bwMode="auto">
            <a:xfrm>
              <a:off x="2395" y="1373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911" name="Group 15"/>
          <p:cNvGrpSpPr>
            <a:grpSpLocks/>
          </p:cNvGrpSpPr>
          <p:nvPr/>
        </p:nvGrpSpPr>
        <p:grpSpPr bwMode="auto">
          <a:xfrm>
            <a:off x="7620000" y="1600200"/>
            <a:ext cx="2403475" cy="3887788"/>
            <a:chOff x="3835" y="1228"/>
            <a:chExt cx="1514" cy="2449"/>
          </a:xfrm>
        </p:grpSpPr>
        <p:sp>
          <p:nvSpPr>
            <p:cNvPr id="80912" name="Rectangle 16"/>
            <p:cNvSpPr>
              <a:spLocks noChangeArrowheads="1"/>
            </p:cNvSpPr>
            <p:nvPr/>
          </p:nvSpPr>
          <p:spPr bwMode="auto">
            <a:xfrm>
              <a:off x="4128" y="1813"/>
              <a:ext cx="1153" cy="16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Additional names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Statements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Photographs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Evidence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Property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Case scheduling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Jury/witnesses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Disposition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Sentence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Release</a:t>
              </a:r>
            </a:p>
          </p:txBody>
        </p:sp>
        <p:sp>
          <p:nvSpPr>
            <p:cNvPr id="80913" name="Line 17"/>
            <p:cNvSpPr>
              <a:spLocks noChangeShapeType="1"/>
            </p:cNvSpPr>
            <p:nvPr/>
          </p:nvSpPr>
          <p:spPr bwMode="auto">
            <a:xfrm>
              <a:off x="4521" y="3405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4" name="AutoShape 18"/>
            <p:cNvSpPr>
              <a:spLocks noChangeArrowheads="1"/>
            </p:cNvSpPr>
            <p:nvPr/>
          </p:nvSpPr>
          <p:spPr bwMode="auto">
            <a:xfrm>
              <a:off x="4155" y="1228"/>
              <a:ext cx="1194" cy="314"/>
            </a:xfrm>
            <a:prstGeom prst="roundRect">
              <a:avLst>
                <a:gd name="adj" fmla="val 12495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Adjudication</a:t>
              </a:r>
            </a:p>
          </p:txBody>
        </p:sp>
        <p:sp>
          <p:nvSpPr>
            <p:cNvPr id="80915" name="Line 19"/>
            <p:cNvSpPr>
              <a:spLocks noChangeShapeType="1"/>
            </p:cNvSpPr>
            <p:nvPr/>
          </p:nvSpPr>
          <p:spPr bwMode="auto">
            <a:xfrm>
              <a:off x="3835" y="1373"/>
              <a:ext cx="3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0916" name="Group 20"/>
          <p:cNvGrpSpPr>
            <a:grpSpLocks/>
          </p:cNvGrpSpPr>
          <p:nvPr/>
        </p:nvGrpSpPr>
        <p:grpSpPr bwMode="auto">
          <a:xfrm>
            <a:off x="3505201" y="1601787"/>
            <a:ext cx="1984375" cy="3886200"/>
            <a:chOff x="1195" y="1229"/>
            <a:chExt cx="1250" cy="2448"/>
          </a:xfrm>
        </p:grpSpPr>
        <p:sp>
          <p:nvSpPr>
            <p:cNvPr id="80917" name="Rectangle 21"/>
            <p:cNvSpPr>
              <a:spLocks noChangeArrowheads="1"/>
            </p:cNvSpPr>
            <p:nvPr/>
          </p:nvSpPr>
          <p:spPr bwMode="auto">
            <a:xfrm>
              <a:off x="1488" y="1813"/>
              <a:ext cx="957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Medical data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Identification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Mug Shot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Property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Filing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Times</a:t>
              </a:r>
            </a:p>
            <a:p>
              <a:pPr>
                <a:buFontTx/>
                <a:buChar char="•"/>
              </a:pPr>
              <a:r>
                <a:rPr lang="en-US" sz="1600" b="1">
                  <a:solidFill>
                    <a:schemeClr val="tx2"/>
                  </a:solidFill>
                </a:rPr>
                <a:t>Disposition</a:t>
              </a:r>
            </a:p>
          </p:txBody>
        </p:sp>
        <p:sp>
          <p:nvSpPr>
            <p:cNvPr id="80918" name="Line 22"/>
            <p:cNvSpPr>
              <a:spLocks noChangeShapeType="1"/>
            </p:cNvSpPr>
            <p:nvPr/>
          </p:nvSpPr>
          <p:spPr bwMode="auto">
            <a:xfrm>
              <a:off x="1833" y="2973"/>
              <a:ext cx="0" cy="70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9" name="AutoShape 23"/>
            <p:cNvSpPr>
              <a:spLocks noChangeArrowheads="1"/>
            </p:cNvSpPr>
            <p:nvPr/>
          </p:nvSpPr>
          <p:spPr bwMode="auto">
            <a:xfrm>
              <a:off x="1597" y="1229"/>
              <a:ext cx="632" cy="312"/>
            </a:xfrm>
            <a:prstGeom prst="roundRect">
              <a:avLst>
                <a:gd name="adj" fmla="val 12495"/>
              </a:avLst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</a:rPr>
                <a:t>Intake</a:t>
              </a:r>
            </a:p>
          </p:txBody>
        </p:sp>
        <p:sp>
          <p:nvSpPr>
            <p:cNvPr id="80920" name="Line 24"/>
            <p:cNvSpPr>
              <a:spLocks noChangeShapeType="1"/>
            </p:cNvSpPr>
            <p:nvPr/>
          </p:nvSpPr>
          <p:spPr bwMode="auto">
            <a:xfrm>
              <a:off x="1195" y="1373"/>
              <a:ext cx="2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09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Criminal Justice Information Flow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8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JIS Database Environment image">
            <a:extLst>
              <a:ext uri="{FF2B5EF4-FFF2-40B4-BE49-F238E27FC236}">
                <a16:creationId xmlns:a16="http://schemas.microsoft.com/office/drawing/2014/main" id="{928F52CC-389A-6DFE-64BB-D17090DE2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" b="29842"/>
          <a:stretch/>
        </p:blipFill>
        <p:spPr bwMode="auto">
          <a:xfrm>
            <a:off x="131805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508229-A12D-D563-8206-07EBF2FA5340}"/>
              </a:ext>
            </a:extLst>
          </p:cNvPr>
          <p:cNvSpPr txBox="1"/>
          <p:nvPr/>
        </p:nvSpPr>
        <p:spPr>
          <a:xfrm>
            <a:off x="6676747" y="506627"/>
            <a:ext cx="5647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Early CJIS monolithic systems</a:t>
            </a:r>
          </a:p>
        </p:txBody>
      </p:sp>
    </p:spTree>
    <p:extLst>
      <p:ext uri="{BB962C8B-B14F-4D97-AF65-F5344CB8AC3E}">
        <p14:creationId xmlns:p14="http://schemas.microsoft.com/office/powerpoint/2010/main" val="45740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DDC8-9236-AD92-1B3F-D678B2AD9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94" y="645228"/>
            <a:ext cx="9601200" cy="1485900"/>
          </a:xfrm>
        </p:spPr>
        <p:txBody>
          <a:bodyPr/>
          <a:lstStyle/>
          <a:p>
            <a:r>
              <a:rPr lang="en-US" dirty="0"/>
              <a:t>Late 20</a:t>
            </a:r>
            <a:r>
              <a:rPr lang="en-US" baseline="30000" dirty="0"/>
              <a:t>th</a:t>
            </a:r>
            <a:r>
              <a:rPr lang="en-US" dirty="0"/>
              <a:t> century architectures</a:t>
            </a:r>
          </a:p>
        </p:txBody>
      </p:sp>
      <p:graphicFrame>
        <p:nvGraphicFramePr>
          <p:cNvPr id="3" name="Object 5">
            <a:extLst>
              <a:ext uri="{FF2B5EF4-FFF2-40B4-BE49-F238E27FC236}">
                <a16:creationId xmlns:a16="http://schemas.microsoft.com/office/drawing/2014/main" id="{594A87E7-7C79-C67C-A8B6-A03C4CA7E6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022674"/>
              </p:ext>
            </p:extLst>
          </p:nvPr>
        </p:nvGraphicFramePr>
        <p:xfrm>
          <a:off x="6813906" y="3844158"/>
          <a:ext cx="114458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2734920" imgH="3825360" progId="MS_ClipArt_Gallery.2">
                  <p:embed/>
                </p:oleObj>
              </mc:Choice>
              <mc:Fallback>
                <p:oleObj name="Clip" r:id="rId2" imgW="2734920" imgH="3825360" progId="MS_ClipArt_Gallery.2">
                  <p:embed/>
                  <p:pic>
                    <p:nvPicPr>
                      <p:cNvPr id="3" name="Object 5">
                        <a:extLst>
                          <a:ext uri="{FF2B5EF4-FFF2-40B4-BE49-F238E27FC236}">
                            <a16:creationId xmlns:a16="http://schemas.microsoft.com/office/drawing/2014/main" id="{594A87E7-7C79-C67C-A8B6-A03C4CA7E6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3906" y="3844158"/>
                        <a:ext cx="114458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FAE486A6-1123-34F9-47DD-137F8983D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091356"/>
              </p:ext>
            </p:extLst>
          </p:nvPr>
        </p:nvGraphicFramePr>
        <p:xfrm>
          <a:off x="2742133" y="3844158"/>
          <a:ext cx="114458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2734920" imgH="3825360" progId="MS_ClipArt_Gallery.2">
                  <p:embed/>
                </p:oleObj>
              </mc:Choice>
              <mc:Fallback>
                <p:oleObj name="Clip" r:id="rId2" imgW="2734920" imgH="3825360" progId="MS_ClipArt_Gallery.2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FAE486A6-1123-34F9-47DD-137F8983DF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2133" y="3844158"/>
                        <a:ext cx="114458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6514E5B-FBD5-6E6F-34E7-EF354D6EC0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727485"/>
              </p:ext>
            </p:extLst>
          </p:nvPr>
        </p:nvGraphicFramePr>
        <p:xfrm>
          <a:off x="4912465" y="3852040"/>
          <a:ext cx="114458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2734920" imgH="3825360" progId="MS_ClipArt_Gallery.2">
                  <p:embed/>
                </p:oleObj>
              </mc:Choice>
              <mc:Fallback>
                <p:oleObj name="Clip" r:id="rId2" imgW="2734920" imgH="3825360" progId="MS_ClipArt_Gallery.2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66514E5B-FBD5-6E6F-34E7-EF354D6EC0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2465" y="3852040"/>
                        <a:ext cx="114458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872B867-BC91-C0E0-976C-08CC4773B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502808"/>
              </p:ext>
            </p:extLst>
          </p:nvPr>
        </p:nvGraphicFramePr>
        <p:xfrm>
          <a:off x="9179718" y="3844158"/>
          <a:ext cx="1144588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2734920" imgH="3825360" progId="MS_ClipArt_Gallery.2">
                  <p:embed/>
                </p:oleObj>
              </mc:Choice>
              <mc:Fallback>
                <p:oleObj name="Clip" r:id="rId2" imgW="2734920" imgH="3825360" progId="MS_ClipArt_Gallery.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872B867-BC91-C0E0-976C-08CC4773B0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9718" y="3844158"/>
                        <a:ext cx="1144588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B102F514-D2F6-150F-89A5-A195736B4B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17489"/>
              </p:ext>
            </p:extLst>
          </p:nvPr>
        </p:nvGraphicFramePr>
        <p:xfrm>
          <a:off x="6057053" y="1774771"/>
          <a:ext cx="912813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1927080" imgH="3382560" progId="MS_ClipArt_Gallery.2">
                  <p:embed/>
                </p:oleObj>
              </mc:Choice>
              <mc:Fallback>
                <p:oleObj name="Clip" r:id="rId4" imgW="1927080" imgH="3382560" progId="MS_ClipArt_Gallery.2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B102F514-D2F6-150F-89A5-A195736B4B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053" y="1774771"/>
                        <a:ext cx="912813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C6A4E4-47C4-593D-78B2-CC459F4B41A3}"/>
              </a:ext>
            </a:extLst>
          </p:cNvPr>
          <p:cNvSpPr txBox="1"/>
          <p:nvPr/>
        </p:nvSpPr>
        <p:spPr>
          <a:xfrm>
            <a:off x="2262927" y="5707117"/>
            <a:ext cx="203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Law enforcement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D462F-2ABB-4EA4-7B39-2AABE8F5A0F9}"/>
              </a:ext>
            </a:extLst>
          </p:cNvPr>
          <p:cNvSpPr txBox="1"/>
          <p:nvPr/>
        </p:nvSpPr>
        <p:spPr>
          <a:xfrm>
            <a:off x="4774899" y="5707117"/>
            <a:ext cx="203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Prosecutor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8A19D-011B-7FE4-F9AD-1A35E1951EC8}"/>
              </a:ext>
            </a:extLst>
          </p:cNvPr>
          <p:cNvSpPr txBox="1"/>
          <p:nvPr/>
        </p:nvSpPr>
        <p:spPr>
          <a:xfrm>
            <a:off x="6813906" y="5728879"/>
            <a:ext cx="203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Courts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214A7-0D36-6CBB-BB65-096B6212E551}"/>
              </a:ext>
            </a:extLst>
          </p:cNvPr>
          <p:cNvSpPr txBox="1"/>
          <p:nvPr/>
        </p:nvSpPr>
        <p:spPr>
          <a:xfrm>
            <a:off x="8339959" y="5644796"/>
            <a:ext cx="2039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Corrections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B01E45-602F-F4CA-AF5F-75C2ADF92EA9}"/>
              </a:ext>
            </a:extLst>
          </p:cNvPr>
          <p:cNvSpPr txBox="1"/>
          <p:nvPr/>
        </p:nvSpPr>
        <p:spPr>
          <a:xfrm>
            <a:off x="6938990" y="2059292"/>
            <a:ext cx="203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Message Switch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6E3BF4-A5AD-7F74-280E-C3215F2881C3}"/>
              </a:ext>
            </a:extLst>
          </p:cNvPr>
          <p:cNvCxnSpPr>
            <a:cxnSpLocks/>
          </p:cNvCxnSpPr>
          <p:nvPr/>
        </p:nvCxnSpPr>
        <p:spPr>
          <a:xfrm flipV="1">
            <a:off x="3388822" y="2751209"/>
            <a:ext cx="2742626" cy="12692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AAE3B5-3C3D-369A-FAD7-95CC91A0366D}"/>
              </a:ext>
            </a:extLst>
          </p:cNvPr>
          <p:cNvCxnSpPr>
            <a:cxnSpLocks/>
          </p:cNvCxnSpPr>
          <p:nvPr/>
        </p:nvCxnSpPr>
        <p:spPr>
          <a:xfrm flipH="1" flipV="1">
            <a:off x="6688823" y="3382045"/>
            <a:ext cx="589454" cy="471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0FF174-A682-A524-D74F-8267520F304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484759" y="3361914"/>
            <a:ext cx="877094" cy="4901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5A858E5-948B-0D67-6276-F32E944984A5}"/>
              </a:ext>
            </a:extLst>
          </p:cNvPr>
          <p:cNvCxnSpPr>
            <a:cxnSpLocks/>
          </p:cNvCxnSpPr>
          <p:nvPr/>
        </p:nvCxnSpPr>
        <p:spPr>
          <a:xfrm>
            <a:off x="6813906" y="2912051"/>
            <a:ext cx="2746186" cy="9399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EAFBE34-F8C3-115D-001C-CFE0F6BBA73A}"/>
              </a:ext>
            </a:extLst>
          </p:cNvPr>
          <p:cNvSpPr/>
          <p:nvPr/>
        </p:nvSpPr>
        <p:spPr>
          <a:xfrm>
            <a:off x="2624608" y="2059292"/>
            <a:ext cx="1763090" cy="85275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State/federal</a:t>
            </a:r>
          </a:p>
          <a:p>
            <a:pPr algn="ctr"/>
            <a:r>
              <a:rPr lang="en-US" dirty="0"/>
              <a:t>Repositories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C692E6-C351-60F5-D306-70152580EA64}"/>
              </a:ext>
            </a:extLst>
          </p:cNvPr>
          <p:cNvCxnSpPr>
            <a:cxnSpLocks/>
          </p:cNvCxnSpPr>
          <p:nvPr/>
        </p:nvCxnSpPr>
        <p:spPr>
          <a:xfrm>
            <a:off x="4387698" y="2453745"/>
            <a:ext cx="17437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61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2DAC179-C790-4427-B1A0-AF7E55B8E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9754E-F5A2-FADA-B8FA-860FA7252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2340" y="639704"/>
            <a:ext cx="3299579" cy="5577840"/>
          </a:xfrm>
        </p:spPr>
        <p:txBody>
          <a:bodyPr anchor="ctr">
            <a:normAutofit/>
          </a:bodyPr>
          <a:lstStyle/>
          <a:p>
            <a:r>
              <a:rPr lang="en-US" dirty="0"/>
              <a:t>Obstacles to sharing information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392D87-3787-45D6-976E-B85674C0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83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FE8E04-DEE3-49FD-89A2-285FAD1C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F7A5DDF-3CBE-A6DE-7E65-899D756022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8466178"/>
              </p:ext>
            </p:extLst>
          </p:nvPr>
        </p:nvGraphicFramePr>
        <p:xfrm>
          <a:off x="784225" y="639763"/>
          <a:ext cx="5959475" cy="5577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105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0A506-E5D6-CFD9-3BAF-B4F61393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</a:rPr>
              <a:t>The next generation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E6B7F1B-7B1C-3A7C-1A39-4D8641D52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CF33B5-761B-578F-02DC-4DBA0326F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87" b="25299"/>
          <a:stretch/>
        </p:blipFill>
        <p:spPr>
          <a:xfrm>
            <a:off x="20" y="10"/>
            <a:ext cx="12191980" cy="344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29700" descr="Files">
            <a:extLst>
              <a:ext uri="{FF2B5EF4-FFF2-40B4-BE49-F238E27FC236}">
                <a16:creationId xmlns:a16="http://schemas.microsoft.com/office/drawing/2014/main" id="{C28C0C95-1A24-FEE5-7BED-02B2364E4F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  <a:grayscl/>
          </a:blip>
          <a:srcRect b="27027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Key Features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1120000" y="1825625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sz="2600" dirty="0"/>
              <a:t>Person-centric data integration</a:t>
            </a:r>
          </a:p>
          <a:p>
            <a:r>
              <a:rPr lang="en-US" sz="2600" dirty="0"/>
              <a:t>Electronic case folder—a 360-degree view</a:t>
            </a:r>
          </a:p>
          <a:p>
            <a:r>
              <a:rPr lang="en-US" sz="2600" dirty="0"/>
              <a:t>Integrating structured and unstructured data sources</a:t>
            </a:r>
          </a:p>
          <a:p>
            <a:r>
              <a:rPr lang="en-US" sz="2600" dirty="0"/>
              <a:t>Seamless workflow management across agencies</a:t>
            </a:r>
          </a:p>
          <a:p>
            <a:r>
              <a:rPr lang="en-US" sz="2600" dirty="0"/>
              <a:t>Notification and alerts</a:t>
            </a:r>
          </a:p>
          <a:p>
            <a:r>
              <a:rPr lang="en-US" sz="2600" dirty="0"/>
              <a:t>Flexible output reporting</a:t>
            </a:r>
          </a:p>
          <a:p>
            <a:r>
              <a:rPr lang="en-US" sz="2600" dirty="0"/>
              <a:t>Full video/audio integration</a:t>
            </a:r>
          </a:p>
          <a:p>
            <a:r>
              <a:rPr lang="en-US" sz="2600" dirty="0"/>
              <a:t>Distributed data management</a:t>
            </a:r>
          </a:p>
          <a:p>
            <a:r>
              <a:rPr lang="en-US" sz="2600" dirty="0"/>
              <a:t>Deployable anywhere (on-premise or on any cloud)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9" grpId="0" build="p" autoUpdateAnimBg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1327</TotalTime>
  <Words>1307</Words>
  <Application>Microsoft Macintosh PowerPoint</Application>
  <PresentationFormat>Widescreen</PresentationFormat>
  <Paragraphs>255</Paragraphs>
  <Slides>25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Arial</vt:lpstr>
      <vt:lpstr>Arial Black</vt:lpstr>
      <vt:lpstr>Bahnschrift</vt:lpstr>
      <vt:lpstr>Calibri</vt:lpstr>
      <vt:lpstr>Comic Sans MS</vt:lpstr>
      <vt:lpstr>Franklin Gothic Book</vt:lpstr>
      <vt:lpstr>Times New Roman</vt:lpstr>
      <vt:lpstr>Crop</vt:lpstr>
      <vt:lpstr>Clip</vt:lpstr>
      <vt:lpstr>PowerPoint Presentation</vt:lpstr>
      <vt:lpstr>PowerPoint Presentation</vt:lpstr>
      <vt:lpstr> </vt:lpstr>
      <vt:lpstr>Criminal Justice Information Flow</vt:lpstr>
      <vt:lpstr>PowerPoint Presentation</vt:lpstr>
      <vt:lpstr>Late 20th century architectures</vt:lpstr>
      <vt:lpstr>Obstacles to sharing information</vt:lpstr>
      <vt:lpstr>The next generation</vt:lpstr>
      <vt:lpstr>Key Features</vt:lpstr>
      <vt:lpstr>Key technologies</vt:lpstr>
      <vt:lpstr>PowerPoint Presentation</vt:lpstr>
      <vt:lpstr>Enable Interagency And Cross-Domain Information Sharing</vt:lpstr>
      <vt:lpstr>Semantic and syntactic data standards</vt:lpstr>
      <vt:lpstr>PowerPoint Presentation</vt:lpstr>
      <vt:lpstr>NIEMOpen Model Content</vt:lpstr>
      <vt:lpstr>NIEMOpen Offers</vt:lpstr>
      <vt:lpstr>NIEMOpen--an Open Source standard</vt:lpstr>
      <vt:lpstr>NIEMOpen Is About Cooperation, Not Control</vt:lpstr>
      <vt:lpstr>PowerPoint Presentation</vt:lpstr>
      <vt:lpstr>PowerPoint Presentation</vt:lpstr>
      <vt:lpstr>A Vision for Law Enforcement/Public Safety Information Sharing</vt:lpstr>
      <vt:lpstr>     A Bold Vision for FBI CJIS</vt:lpstr>
      <vt:lpstr>Solution Extensions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 Wormeli</dc:creator>
  <cp:lastModifiedBy>Paul Wormeli</cp:lastModifiedBy>
  <cp:revision>5</cp:revision>
  <dcterms:created xsi:type="dcterms:W3CDTF">2025-04-23T20:08:42Z</dcterms:created>
  <dcterms:modified xsi:type="dcterms:W3CDTF">2025-05-11T17:52:32Z</dcterms:modified>
</cp:coreProperties>
</file>